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4"/>
  </p:sldMasterIdLst>
  <p:sldIdLst>
    <p:sldId id="256" r:id="rId5"/>
    <p:sldId id="262" r:id="rId6"/>
    <p:sldId id="258" r:id="rId7"/>
    <p:sldId id="263" r:id="rId8"/>
    <p:sldId id="259" r:id="rId9"/>
    <p:sldId id="264" r:id="rId10"/>
    <p:sldId id="260" r:id="rId11"/>
    <p:sldId id="261"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2" r:id="rId49"/>
    <p:sldId id="303" r:id="rId50"/>
    <p:sldId id="304" r:id="rId51"/>
    <p:sldId id="305" r:id="rId52"/>
    <p:sldId id="306" r:id="rId53"/>
    <p:sldId id="307" r:id="rId54"/>
    <p:sldId id="301" r:id="rId55"/>
    <p:sldId id="309" r:id="rId56"/>
    <p:sldId id="310" r:id="rId57"/>
    <p:sldId id="311" r:id="rId58"/>
    <p:sldId id="308"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8" r:id="rId85"/>
    <p:sldId id="337" r:id="rId86"/>
    <p:sldId id="339" r:id="rId87"/>
    <p:sldId id="340" r:id="rId88"/>
    <p:sldId id="341" r:id="rId89"/>
    <p:sldId id="342" r:id="rId90"/>
    <p:sldId id="343" r:id="rId91"/>
    <p:sldId id="345" r:id="rId92"/>
    <p:sldId id="344" r:id="rId93"/>
    <p:sldId id="346" r:id="rId94"/>
    <p:sldId id="348" r:id="rId95"/>
    <p:sldId id="349" r:id="rId96"/>
    <p:sldId id="350" r:id="rId97"/>
    <p:sldId id="351" r:id="rId98"/>
    <p:sldId id="352" r:id="rId99"/>
    <p:sldId id="354" r:id="rId100"/>
    <p:sldId id="355" r:id="rId101"/>
    <p:sldId id="360" r:id="rId102"/>
    <p:sldId id="353" r:id="rId103"/>
    <p:sldId id="357" r:id="rId104"/>
    <p:sldId id="356" r:id="rId105"/>
    <p:sldId id="358" r:id="rId106"/>
    <p:sldId id="359" r:id="rId107"/>
    <p:sldId id="361" r:id="rId108"/>
    <p:sldId id="362" r:id="rId109"/>
    <p:sldId id="363" r:id="rId110"/>
    <p:sldId id="364" r:id="rId111"/>
    <p:sldId id="365" r:id="rId112"/>
    <p:sldId id="366" r:id="rId113"/>
    <p:sldId id="367" r:id="rId114"/>
    <p:sldId id="368" r:id="rId115"/>
    <p:sldId id="369" r:id="rId116"/>
    <p:sldId id="370" r:id="rId117"/>
    <p:sldId id="372" r:id="rId118"/>
    <p:sldId id="373" r:id="rId119"/>
    <p:sldId id="371"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99" r:id="rId133"/>
    <p:sldId id="400" r:id="rId134"/>
    <p:sldId id="401" r:id="rId135"/>
    <p:sldId id="387" r:id="rId136"/>
    <p:sldId id="390" r:id="rId137"/>
    <p:sldId id="391" r:id="rId138"/>
    <p:sldId id="392" r:id="rId139"/>
    <p:sldId id="393" r:id="rId140"/>
    <p:sldId id="394" r:id="rId141"/>
    <p:sldId id="395" r:id="rId142"/>
    <p:sldId id="396" r:id="rId143"/>
    <p:sldId id="398" r:id="rId144"/>
    <p:sldId id="397" r:id="rId145"/>
    <p:sldId id="402" r:id="rId146"/>
    <p:sldId id="403" r:id="rId147"/>
    <p:sldId id="404" r:id="rId148"/>
    <p:sldId id="405" r:id="rId149"/>
    <p:sldId id="407" r:id="rId150"/>
    <p:sldId id="408" r:id="rId151"/>
    <p:sldId id="409" r:id="rId152"/>
    <p:sldId id="406" r:id="rId153"/>
    <p:sldId id="410" r:id="rId154"/>
    <p:sldId id="411" r:id="rId155"/>
    <p:sldId id="412" r:id="rId156"/>
    <p:sldId id="413" r:id="rId157"/>
    <p:sldId id="414" r:id="rId158"/>
    <p:sldId id="415" r:id="rId159"/>
    <p:sldId id="417" r:id="rId160"/>
    <p:sldId id="416" r:id="rId161"/>
    <p:sldId id="418" r:id="rId162"/>
    <p:sldId id="419" r:id="rId163"/>
    <p:sldId id="420" r:id="rId164"/>
    <p:sldId id="422" r:id="rId165"/>
    <p:sldId id="421"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39" r:id="rId182"/>
    <p:sldId id="438" r:id="rId183"/>
    <p:sldId id="440" r:id="rId184"/>
    <p:sldId id="441" r:id="rId185"/>
    <p:sldId id="442" r:id="rId186"/>
    <p:sldId id="443" r:id="rId187"/>
    <p:sldId id="444" r:id="rId188"/>
    <p:sldId id="445" r:id="rId189"/>
    <p:sldId id="446" r:id="rId190"/>
    <p:sldId id="447" r:id="rId191"/>
    <p:sldId id="448" r:id="rId192"/>
    <p:sldId id="449" r:id="rId193"/>
    <p:sldId id="450" r:id="rId194"/>
    <p:sldId id="451" r:id="rId195"/>
    <p:sldId id="452" r:id="rId196"/>
    <p:sldId id="453" r:id="rId197"/>
    <p:sldId id="454" r:id="rId198"/>
    <p:sldId id="455" r:id="rId199"/>
    <p:sldId id="456" r:id="rId200"/>
    <p:sldId id="457" r:id="rId201"/>
    <p:sldId id="459" r:id="rId202"/>
    <p:sldId id="458" r:id="rId203"/>
    <p:sldId id="460" r:id="rId204"/>
    <p:sldId id="461" r:id="rId205"/>
    <p:sldId id="462" r:id="rId206"/>
    <p:sldId id="463" r:id="rId207"/>
    <p:sldId id="464" r:id="rId208"/>
    <p:sldId id="465" r:id="rId209"/>
    <p:sldId id="466" r:id="rId210"/>
    <p:sldId id="467" r:id="rId211"/>
    <p:sldId id="468" r:id="rId212"/>
    <p:sldId id="469" r:id="rId213"/>
    <p:sldId id="470" r:id="rId214"/>
    <p:sldId id="471" r:id="rId215"/>
    <p:sldId id="472" r:id="rId216"/>
    <p:sldId id="473" r:id="rId217"/>
    <p:sldId id="474" r:id="rId218"/>
    <p:sldId id="475" r:id="rId219"/>
    <p:sldId id="476" r:id="rId220"/>
    <p:sldId id="477" r:id="rId221"/>
    <p:sldId id="478" r:id="rId222"/>
    <p:sldId id="479" r:id="rId223"/>
    <p:sldId id="480" r:id="rId224"/>
    <p:sldId id="481" r:id="rId225"/>
    <p:sldId id="482" r:id="rId226"/>
    <p:sldId id="483" r:id="rId227"/>
    <p:sldId id="484" r:id="rId228"/>
    <p:sldId id="485" r:id="rId229"/>
    <p:sldId id="487" r:id="rId230"/>
    <p:sldId id="486" r:id="rId231"/>
    <p:sldId id="488" r:id="rId232"/>
    <p:sldId id="489" r:id="rId233"/>
    <p:sldId id="490" r:id="rId234"/>
    <p:sldId id="491" r:id="rId235"/>
    <p:sldId id="492" r:id="rId236"/>
    <p:sldId id="493" r:id="rId237"/>
    <p:sldId id="494" r:id="rId238"/>
    <p:sldId id="495" r:id="rId239"/>
    <p:sldId id="496" r:id="rId240"/>
    <p:sldId id="497" r:id="rId241"/>
    <p:sldId id="498" r:id="rId242"/>
    <p:sldId id="499" r:id="rId243"/>
    <p:sldId id="500" r:id="rId244"/>
    <p:sldId id="501" r:id="rId245"/>
    <p:sldId id="502" r:id="rId246"/>
    <p:sldId id="503" r:id="rId247"/>
    <p:sldId id="504" r:id="rId248"/>
    <p:sldId id="505" r:id="rId249"/>
    <p:sldId id="506" r:id="rId250"/>
    <p:sldId id="507" r:id="rId251"/>
    <p:sldId id="508" r:id="rId252"/>
    <p:sldId id="509" r:id="rId253"/>
    <p:sldId id="510" r:id="rId254"/>
    <p:sldId id="511" r:id="rId255"/>
    <p:sldId id="512" r:id="rId256"/>
    <p:sldId id="513" r:id="rId257"/>
    <p:sldId id="514" r:id="rId258"/>
    <p:sldId id="515" r:id="rId259"/>
    <p:sldId id="516" r:id="rId260"/>
    <p:sldId id="517" r:id="rId261"/>
    <p:sldId id="518" r:id="rId262"/>
    <p:sldId id="519" r:id="rId263"/>
    <p:sldId id="520" r:id="rId264"/>
    <p:sldId id="521" r:id="rId265"/>
    <p:sldId id="522" r:id="rId266"/>
    <p:sldId id="523" r:id="rId267"/>
    <p:sldId id="524" r:id="rId268"/>
    <p:sldId id="526" r:id="rId269"/>
    <p:sldId id="525" r:id="rId270"/>
    <p:sldId id="527" r:id="rId271"/>
    <p:sldId id="528" r:id="rId272"/>
    <p:sldId id="529" r:id="rId273"/>
    <p:sldId id="530" r:id="rId274"/>
    <p:sldId id="531" r:id="rId275"/>
    <p:sldId id="532" r:id="rId276"/>
    <p:sldId id="533" r:id="rId277"/>
    <p:sldId id="534" r:id="rId278"/>
    <p:sldId id="535" r:id="rId279"/>
    <p:sldId id="536" r:id="rId280"/>
    <p:sldId id="537" r:id="rId281"/>
    <p:sldId id="538" r:id="rId282"/>
    <p:sldId id="539" r:id="rId283"/>
    <p:sldId id="540" r:id="rId284"/>
    <p:sldId id="541" r:id="rId285"/>
    <p:sldId id="542" r:id="rId286"/>
    <p:sldId id="543" r:id="rId2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E71E0B-55E9-4D8B-8C28-4B1AC13C011D}">
          <p14:sldIdLst>
            <p14:sldId id="256"/>
            <p14:sldId id="262"/>
            <p14:sldId id="258"/>
            <p14:sldId id="263"/>
            <p14:sldId id="259"/>
            <p14:sldId id="264"/>
            <p14:sldId id="260"/>
            <p14:sldId id="261"/>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2"/>
            <p14:sldId id="303"/>
            <p14:sldId id="304"/>
            <p14:sldId id="305"/>
            <p14:sldId id="306"/>
            <p14:sldId id="307"/>
            <p14:sldId id="301"/>
            <p14:sldId id="309"/>
            <p14:sldId id="310"/>
            <p14:sldId id="311"/>
            <p14:sldId id="308"/>
            <p14:sldId id="312"/>
            <p14:sldId id="313"/>
            <p14:sldId id="314"/>
            <p14:sldId id="315"/>
            <p14:sldId id="316"/>
            <p14:sldId id="317"/>
            <p14:sldId id="318"/>
            <p14:sldId id="319"/>
            <p14:sldId id="320"/>
            <p14:sldId id="321"/>
            <p14:sldId id="322"/>
            <p14:sldId id="323"/>
            <p14:sldId id="324"/>
            <p14:sldId id="325"/>
            <p14:sldId id="326"/>
            <p14:sldId id="327"/>
            <p14:sldId id="328"/>
            <p14:sldId id="329"/>
            <p14:sldId id="330"/>
            <p14:sldId id="331"/>
            <p14:sldId id="332"/>
            <p14:sldId id="333"/>
            <p14:sldId id="334"/>
            <p14:sldId id="335"/>
            <p14:sldId id="336"/>
            <p14:sldId id="338"/>
            <p14:sldId id="337"/>
            <p14:sldId id="339"/>
            <p14:sldId id="340"/>
            <p14:sldId id="341"/>
            <p14:sldId id="342"/>
            <p14:sldId id="343"/>
            <p14:sldId id="345"/>
            <p14:sldId id="344"/>
            <p14:sldId id="346"/>
            <p14:sldId id="348"/>
            <p14:sldId id="349"/>
            <p14:sldId id="350"/>
            <p14:sldId id="351"/>
            <p14:sldId id="352"/>
            <p14:sldId id="354"/>
            <p14:sldId id="355"/>
            <p14:sldId id="360"/>
            <p14:sldId id="353"/>
            <p14:sldId id="357"/>
            <p14:sldId id="356"/>
            <p14:sldId id="358"/>
            <p14:sldId id="359"/>
            <p14:sldId id="361"/>
            <p14:sldId id="362"/>
            <p14:sldId id="363"/>
            <p14:sldId id="364"/>
            <p14:sldId id="365"/>
            <p14:sldId id="366"/>
            <p14:sldId id="367"/>
            <p14:sldId id="368"/>
            <p14:sldId id="369"/>
            <p14:sldId id="370"/>
            <p14:sldId id="372"/>
            <p14:sldId id="373"/>
            <p14:sldId id="371"/>
            <p14:sldId id="375"/>
            <p14:sldId id="376"/>
            <p14:sldId id="377"/>
            <p14:sldId id="378"/>
            <p14:sldId id="379"/>
            <p14:sldId id="380"/>
            <p14:sldId id="381"/>
            <p14:sldId id="382"/>
            <p14:sldId id="383"/>
            <p14:sldId id="384"/>
            <p14:sldId id="385"/>
            <p14:sldId id="386"/>
            <p14:sldId id="399"/>
            <p14:sldId id="400"/>
            <p14:sldId id="401"/>
            <p14:sldId id="387"/>
            <p14:sldId id="390"/>
            <p14:sldId id="391"/>
            <p14:sldId id="392"/>
            <p14:sldId id="393"/>
            <p14:sldId id="394"/>
            <p14:sldId id="395"/>
            <p14:sldId id="396"/>
            <p14:sldId id="398"/>
            <p14:sldId id="397"/>
            <p14:sldId id="402"/>
            <p14:sldId id="403"/>
            <p14:sldId id="404"/>
            <p14:sldId id="405"/>
            <p14:sldId id="407"/>
            <p14:sldId id="408"/>
            <p14:sldId id="409"/>
            <p14:sldId id="406"/>
            <p14:sldId id="410"/>
            <p14:sldId id="411"/>
            <p14:sldId id="412"/>
            <p14:sldId id="413"/>
            <p14:sldId id="414"/>
            <p14:sldId id="415"/>
            <p14:sldId id="417"/>
            <p14:sldId id="416"/>
            <p14:sldId id="418"/>
            <p14:sldId id="419"/>
            <p14:sldId id="420"/>
            <p14:sldId id="422"/>
            <p14:sldId id="421"/>
            <p14:sldId id="423"/>
            <p14:sldId id="424"/>
            <p14:sldId id="425"/>
            <p14:sldId id="426"/>
            <p14:sldId id="427"/>
            <p14:sldId id="428"/>
            <p14:sldId id="429"/>
            <p14:sldId id="430"/>
            <p14:sldId id="431"/>
            <p14:sldId id="432"/>
            <p14:sldId id="433"/>
            <p14:sldId id="434"/>
            <p14:sldId id="435"/>
            <p14:sldId id="436"/>
            <p14:sldId id="437"/>
            <p14:sldId id="439"/>
            <p14:sldId id="438"/>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9"/>
            <p14:sldId id="458"/>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7"/>
            <p14:sldId id="486"/>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6"/>
            <p14:sldId id="525"/>
            <p14:sldId id="527"/>
            <p14:sldId id="528"/>
            <p14:sldId id="529"/>
            <p14:sldId id="530"/>
            <p14:sldId id="531"/>
            <p14:sldId id="532"/>
            <p14:sldId id="533"/>
            <p14:sldId id="534"/>
            <p14:sldId id="535"/>
            <p14:sldId id="536"/>
            <p14:sldId id="537"/>
            <p14:sldId id="538"/>
            <p14:sldId id="539"/>
            <p14:sldId id="540"/>
            <p14:sldId id="541"/>
            <p14:sldId id="542"/>
            <p14:sldId id="5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73209E-6B92-4A86-9F96-342F833D6ADD}" v="767" dt="2021-07-30T17:42:19.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844" autoAdjust="0"/>
    <p:restoredTop sz="94660"/>
  </p:normalViewPr>
  <p:slideViewPr>
    <p:cSldViewPr snapToGrid="0">
      <p:cViewPr varScale="1">
        <p:scale>
          <a:sx n="86" d="100"/>
          <a:sy n="86" d="100"/>
        </p:scale>
        <p:origin x="93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theme" Target="theme/theme1.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269" Type="http://schemas.openxmlformats.org/officeDocument/2006/relationships/slide" Target="slides/slide265.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280" Type="http://schemas.openxmlformats.org/officeDocument/2006/relationships/slide" Target="slides/slide276.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291" Type="http://schemas.openxmlformats.org/officeDocument/2006/relationships/tableStyles" Target="tableStyles.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281" Type="http://schemas.openxmlformats.org/officeDocument/2006/relationships/slide" Target="slides/slide277.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71" Type="http://schemas.openxmlformats.org/officeDocument/2006/relationships/slide" Target="slides/slide267.xml"/><Relationship Id="rId292" Type="http://schemas.microsoft.com/office/2015/10/relationships/revisionInfo" Target="revisionInfo.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presProps" Target="presProps.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viewProps" Target="viewProps.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171" Type="http://schemas.openxmlformats.org/officeDocument/2006/relationships/slide" Target="slides/slide167.xml"/><Relationship Id="rId227" Type="http://schemas.openxmlformats.org/officeDocument/2006/relationships/slide" Target="slides/slide22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1150F44-9B74-4C90-9F66-2D00761590AD}" type="datetimeFigureOut">
              <a:rPr lang="en-US" smtClean="0"/>
              <a:t>7/31/2021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75C485F-C989-4925-AF43-1E799293A0F3}" type="slidenum">
              <a:rPr lang="en-US" smtClean="0"/>
              <a:t>‹#›</a:t>
            </a:fld>
            <a:endParaRPr lang="en-US"/>
          </a:p>
        </p:txBody>
      </p:sp>
    </p:spTree>
    <p:extLst>
      <p:ext uri="{BB962C8B-B14F-4D97-AF65-F5344CB8AC3E}">
        <p14:creationId xmlns:p14="http://schemas.microsoft.com/office/powerpoint/2010/main" val="51866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150F44-9B74-4C90-9F66-2D00761590AD}"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5C485F-C989-4925-AF43-1E799293A0F3}" type="slidenum">
              <a:rPr lang="en-US" smtClean="0"/>
              <a:t>‹#›</a:t>
            </a:fld>
            <a:endParaRPr lang="en-US"/>
          </a:p>
        </p:txBody>
      </p:sp>
    </p:spTree>
    <p:extLst>
      <p:ext uri="{BB962C8B-B14F-4D97-AF65-F5344CB8AC3E}">
        <p14:creationId xmlns:p14="http://schemas.microsoft.com/office/powerpoint/2010/main" val="101851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A1150F44-9B74-4C90-9F66-2D00761590AD}" type="datetimeFigureOut">
              <a:rPr lang="en-US" smtClean="0"/>
              <a:t>7/31/2021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75C485F-C989-4925-AF43-1E799293A0F3}" type="slidenum">
              <a:rPr lang="en-US" smtClean="0"/>
              <a:t>‹#›</a:t>
            </a:fld>
            <a:endParaRPr lang="en-US"/>
          </a:p>
        </p:txBody>
      </p:sp>
    </p:spTree>
    <p:extLst>
      <p:ext uri="{BB962C8B-B14F-4D97-AF65-F5344CB8AC3E}">
        <p14:creationId xmlns:p14="http://schemas.microsoft.com/office/powerpoint/2010/main" val="24203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150F44-9B74-4C90-9F66-2D00761590AD}" type="datetimeFigureOut">
              <a:rPr lang="en-US" smtClean="0"/>
              <a:t>7/31/2021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E75C485F-C989-4925-AF43-1E799293A0F3}" type="slidenum">
              <a:rPr lang="en-US" smtClean="0"/>
              <a:t>‹#›</a:t>
            </a:fld>
            <a:endParaRPr lang="en-US"/>
          </a:p>
        </p:txBody>
      </p:sp>
    </p:spTree>
    <p:extLst>
      <p:ext uri="{BB962C8B-B14F-4D97-AF65-F5344CB8AC3E}">
        <p14:creationId xmlns:p14="http://schemas.microsoft.com/office/powerpoint/2010/main" val="364305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1150F44-9B74-4C90-9F66-2D00761590AD}" type="datetimeFigureOut">
              <a:rPr lang="en-US" smtClean="0"/>
              <a:t>7/31/2021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75C485F-C989-4925-AF43-1E799293A0F3}" type="slidenum">
              <a:rPr lang="en-US" smtClean="0"/>
              <a:t>‹#›</a:t>
            </a:fld>
            <a:endParaRPr lang="en-US"/>
          </a:p>
        </p:txBody>
      </p:sp>
    </p:spTree>
    <p:extLst>
      <p:ext uri="{BB962C8B-B14F-4D97-AF65-F5344CB8AC3E}">
        <p14:creationId xmlns:p14="http://schemas.microsoft.com/office/powerpoint/2010/main" val="90822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1150F44-9B74-4C90-9F66-2D00761590AD}" type="datetimeFigureOut">
              <a:rPr lang="en-US" smtClean="0"/>
              <a:t>7/31/2021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5C485F-C989-4925-AF43-1E799293A0F3}" type="slidenum">
              <a:rPr lang="en-US" smtClean="0"/>
              <a:t>‹#›</a:t>
            </a:fld>
            <a:endParaRPr lang="en-US"/>
          </a:p>
        </p:txBody>
      </p:sp>
    </p:spTree>
    <p:extLst>
      <p:ext uri="{BB962C8B-B14F-4D97-AF65-F5344CB8AC3E}">
        <p14:creationId xmlns:p14="http://schemas.microsoft.com/office/powerpoint/2010/main" val="2878979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150F44-9B74-4C90-9F66-2D00761590AD}" type="datetimeFigureOut">
              <a:rPr lang="en-US" smtClean="0"/>
              <a:t>7/31/2021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5C485F-C989-4925-AF43-1E799293A0F3}" type="slidenum">
              <a:rPr lang="en-US" smtClean="0"/>
              <a:t>‹#›</a:t>
            </a:fld>
            <a:endParaRPr lang="en-US"/>
          </a:p>
        </p:txBody>
      </p:sp>
    </p:spTree>
    <p:extLst>
      <p:ext uri="{BB962C8B-B14F-4D97-AF65-F5344CB8AC3E}">
        <p14:creationId xmlns:p14="http://schemas.microsoft.com/office/powerpoint/2010/main" val="39839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150F44-9B74-4C90-9F66-2D00761590AD}" type="datetimeFigureOut">
              <a:rPr lang="en-US" smtClean="0"/>
              <a:t>7/31/2021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5C485F-C989-4925-AF43-1E799293A0F3}" type="slidenum">
              <a:rPr lang="en-US" smtClean="0"/>
              <a:t>‹#›</a:t>
            </a:fld>
            <a:endParaRPr lang="en-US"/>
          </a:p>
        </p:txBody>
      </p:sp>
    </p:spTree>
    <p:extLst>
      <p:ext uri="{BB962C8B-B14F-4D97-AF65-F5344CB8AC3E}">
        <p14:creationId xmlns:p14="http://schemas.microsoft.com/office/powerpoint/2010/main" val="152833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150F44-9B74-4C90-9F66-2D00761590AD}" type="datetimeFigureOut">
              <a:rPr lang="en-US" smtClean="0"/>
              <a:t>7/31/2021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5C485F-C989-4925-AF43-1E799293A0F3}" type="slidenum">
              <a:rPr lang="en-US" smtClean="0"/>
              <a:t>‹#›</a:t>
            </a:fld>
            <a:endParaRPr lang="en-US"/>
          </a:p>
        </p:txBody>
      </p:sp>
    </p:spTree>
    <p:extLst>
      <p:ext uri="{BB962C8B-B14F-4D97-AF65-F5344CB8AC3E}">
        <p14:creationId xmlns:p14="http://schemas.microsoft.com/office/powerpoint/2010/main" val="217468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A1150F44-9B74-4C90-9F66-2D00761590AD}" type="datetimeFigureOut">
              <a:rPr lang="en-US" smtClean="0"/>
              <a:t>7/31/2021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75C485F-C989-4925-AF43-1E799293A0F3}" type="slidenum">
              <a:rPr lang="en-US" smtClean="0"/>
              <a:t>‹#›</a:t>
            </a:fld>
            <a:endParaRPr lang="en-US"/>
          </a:p>
        </p:txBody>
      </p:sp>
    </p:spTree>
    <p:extLst>
      <p:ext uri="{BB962C8B-B14F-4D97-AF65-F5344CB8AC3E}">
        <p14:creationId xmlns:p14="http://schemas.microsoft.com/office/powerpoint/2010/main" val="16236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1150F44-9B74-4C90-9F66-2D00761590AD}" type="datetimeFigureOut">
              <a:rPr lang="en-US" smtClean="0"/>
              <a:t>7/31/2021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5C485F-C989-4925-AF43-1E799293A0F3}" type="slidenum">
              <a:rPr lang="en-US" smtClean="0"/>
              <a:t>‹#›</a:t>
            </a:fld>
            <a:endParaRPr lang="en-US"/>
          </a:p>
        </p:txBody>
      </p:sp>
    </p:spTree>
    <p:extLst>
      <p:ext uri="{BB962C8B-B14F-4D97-AF65-F5344CB8AC3E}">
        <p14:creationId xmlns:p14="http://schemas.microsoft.com/office/powerpoint/2010/main" val="1020599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A1150F44-9B74-4C90-9F66-2D00761590AD}" type="datetimeFigureOut">
              <a:rPr lang="en-US" smtClean="0"/>
              <a:t>7/31/2021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75C485F-C989-4925-AF43-1E799293A0F3}"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50556741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38.tmp"/><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20B41-FAE5-4513-A9DA-3AD04911DF54}"/>
              </a:ext>
            </a:extLst>
          </p:cNvPr>
          <p:cNvSpPr>
            <a:spLocks noGrp="1"/>
          </p:cNvSpPr>
          <p:nvPr>
            <p:ph type="ctrTitle"/>
          </p:nvPr>
        </p:nvSpPr>
        <p:spPr/>
        <p:txBody>
          <a:bodyPr/>
          <a:lstStyle/>
          <a:p>
            <a:r>
              <a:rPr lang="en-US" dirty="0" err="1"/>
              <a:t>django</a:t>
            </a:r>
            <a:endParaRPr lang="en-US" dirty="0"/>
          </a:p>
        </p:txBody>
      </p:sp>
      <p:sp>
        <p:nvSpPr>
          <p:cNvPr id="3" name="Subtitle 2">
            <a:extLst>
              <a:ext uri="{FF2B5EF4-FFF2-40B4-BE49-F238E27FC236}">
                <a16:creationId xmlns:a16="http://schemas.microsoft.com/office/drawing/2014/main" id="{82C010C4-BA6E-4E93-8F4B-A27431E4A0EF}"/>
              </a:ext>
            </a:extLst>
          </p:cNvPr>
          <p:cNvSpPr>
            <a:spLocks noGrp="1"/>
          </p:cNvSpPr>
          <p:nvPr>
            <p:ph type="subTitle" idx="1"/>
          </p:nvPr>
        </p:nvSpPr>
        <p:spPr/>
        <p:txBody>
          <a:bodyPr/>
          <a:lstStyle/>
          <a:p>
            <a:r>
              <a:rPr lang="en-US" dirty="0"/>
              <a:t>By milan </a:t>
            </a:r>
            <a:r>
              <a:rPr lang="en-US" dirty="0" err="1"/>
              <a:t>katira</a:t>
            </a:r>
            <a:endParaRPr lang="en-US" dirty="0"/>
          </a:p>
        </p:txBody>
      </p:sp>
    </p:spTree>
    <p:extLst>
      <p:ext uri="{BB962C8B-B14F-4D97-AF65-F5344CB8AC3E}">
        <p14:creationId xmlns:p14="http://schemas.microsoft.com/office/powerpoint/2010/main" val="54295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BA393-5E9C-4486-A383-76C5E18A2E1D}"/>
              </a:ext>
            </a:extLst>
          </p:cNvPr>
          <p:cNvSpPr>
            <a:spLocks noGrp="1"/>
          </p:cNvSpPr>
          <p:nvPr>
            <p:ph type="title"/>
          </p:nvPr>
        </p:nvSpPr>
        <p:spPr/>
        <p:txBody>
          <a:bodyPr/>
          <a:lstStyle/>
          <a:p>
            <a:r>
              <a:rPr lang="en-US" dirty="0"/>
              <a:t>Django project file</a:t>
            </a:r>
          </a:p>
        </p:txBody>
      </p:sp>
      <p:sp>
        <p:nvSpPr>
          <p:cNvPr id="4" name="Rectangle 1">
            <a:extLst>
              <a:ext uri="{FF2B5EF4-FFF2-40B4-BE49-F238E27FC236}">
                <a16:creationId xmlns:a16="http://schemas.microsoft.com/office/drawing/2014/main" id="{0237BD70-3E1F-49A9-A3DB-18EE4731238B}"/>
              </a:ext>
            </a:extLst>
          </p:cNvPr>
          <p:cNvSpPr>
            <a:spLocks noGrp="1" noChangeArrowheads="1"/>
          </p:cNvSpPr>
          <p:nvPr>
            <p:ph idx="1"/>
          </p:nvPr>
        </p:nvSpPr>
        <p:spPr bwMode="auto">
          <a:xfrm>
            <a:off x="496262" y="2762396"/>
            <a:ext cx="11199476" cy="313932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fontAlgn="base" hangingPunct="0">
              <a:spcBef>
                <a:spcPct val="0"/>
              </a:spcBef>
              <a:spcAft>
                <a:spcPct val="0"/>
              </a:spcAft>
              <a:buClrTx/>
              <a:buSzTx/>
              <a:buNone/>
            </a:pPr>
            <a:r>
              <a:rPr kumimoji="0" lang="en-US" altLang="en-US" b="1" i="0" u="none" strike="noStrike" cap="none" normalizeH="0" baseline="0" dirty="0">
                <a:ln>
                  <a:noFill/>
                </a:ln>
                <a:solidFill>
                  <a:schemeClr val="tx1"/>
                </a:solidFill>
                <a:effectLst/>
              </a:rPr>
              <a:t>manage.py</a:t>
            </a:r>
            <a:r>
              <a:rPr kumimoji="0" lang="en-US" altLang="en-US" b="0" i="0" u="none" strike="noStrike" cap="none" normalizeH="0" baseline="0" dirty="0">
                <a:ln>
                  <a:noFill/>
                </a:ln>
                <a:solidFill>
                  <a:schemeClr val="tx1"/>
                </a:solidFill>
                <a:effectLst/>
              </a:rPr>
              <a:t>: A command-line utility that lets you interact with this Django project in various ways</a:t>
            </a:r>
          </a:p>
          <a:p>
            <a:pPr marL="0" indent="0" defTabSz="914400" eaLnBrk="0" fontAlgn="base" hangingPunct="0">
              <a:spcBef>
                <a:spcPct val="0"/>
              </a:spcBef>
              <a:spcAft>
                <a:spcPct val="0"/>
              </a:spcAft>
              <a:buClrTx/>
              <a:buSzTx/>
              <a:buNone/>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__init__.py</a:t>
            </a:r>
            <a:r>
              <a:rPr kumimoji="0" lang="en-US" altLang="en-US" b="0" i="0" u="none" strike="noStrike" cap="none" normalizeH="0" baseline="0" dirty="0">
                <a:ln>
                  <a:noFill/>
                </a:ln>
                <a:solidFill>
                  <a:schemeClr val="tx1"/>
                </a:solidFill>
                <a:effectLst/>
              </a:rPr>
              <a:t>: An empty file that tells Python that this directory should be considered a Python package.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settings.py</a:t>
            </a:r>
            <a:r>
              <a:rPr kumimoji="0" lang="en-US" altLang="en-US" b="0" i="0" u="none" strike="noStrike" cap="none" normalizeH="0" baseline="0" dirty="0">
                <a:ln>
                  <a:noFill/>
                </a:ln>
                <a:solidFill>
                  <a:schemeClr val="tx1"/>
                </a:solidFill>
                <a:effectLst/>
              </a:rPr>
              <a:t>: Settings/configuration for this Django project.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urls.py</a:t>
            </a:r>
            <a:r>
              <a:rPr kumimoji="0" lang="en-US" altLang="en-US" b="0" i="0" u="none" strike="noStrike" cap="none" normalizeH="0" baseline="0" dirty="0">
                <a:ln>
                  <a:noFill/>
                </a:ln>
                <a:solidFill>
                  <a:schemeClr val="tx1"/>
                </a:solidFill>
                <a:effectLst/>
              </a:rPr>
              <a:t>: The URL declarations for this Django project; a “table of contents” of your Django-powered site.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asgi.py</a:t>
            </a:r>
            <a:r>
              <a:rPr kumimoji="0" lang="en-US" altLang="en-US" b="0" i="0" u="none" strike="noStrike" cap="none" normalizeH="0" baseline="0" dirty="0">
                <a:ln>
                  <a:noFill/>
                </a:ln>
                <a:solidFill>
                  <a:schemeClr val="tx1"/>
                </a:solidFill>
                <a:effectLst/>
              </a:rPr>
              <a:t>: An entry-point for ASGI-compatible web servers to serve your project. </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b="1" i="0" u="none" strike="noStrike" cap="none" normalizeH="0" baseline="0" dirty="0">
                <a:ln>
                  <a:noFill/>
                </a:ln>
                <a:solidFill>
                  <a:schemeClr val="tx1"/>
                </a:solidFill>
                <a:effectLst/>
              </a:rPr>
              <a:t>wsgi.py</a:t>
            </a:r>
            <a:r>
              <a:rPr kumimoji="0" lang="en-US" altLang="en-US" b="0" i="0" u="none" strike="noStrike" cap="none" normalizeH="0" baseline="0" dirty="0">
                <a:ln>
                  <a:noFill/>
                </a:ln>
                <a:solidFill>
                  <a:schemeClr val="tx1"/>
                </a:solidFill>
                <a:effectLst/>
              </a:rPr>
              <a:t>: An entry-point for WSGI-compatible web servers to serve your project. </a:t>
            </a:r>
          </a:p>
        </p:txBody>
      </p:sp>
    </p:spTree>
    <p:extLst>
      <p:ext uri="{BB962C8B-B14F-4D97-AF65-F5344CB8AC3E}">
        <p14:creationId xmlns:p14="http://schemas.microsoft.com/office/powerpoint/2010/main" val="403358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EC3F11-13F2-4741-B772-5BD1BBD4EA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141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E404BE-7FBA-40D7-AABA-AA08FE403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316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DC2942-49E4-4769-86C2-1790CFD09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0"/>
            <a:ext cx="12192000" cy="6858000"/>
          </a:xfrm>
          <a:prstGeom prst="rect">
            <a:avLst/>
          </a:prstGeom>
        </p:spPr>
      </p:pic>
    </p:spTree>
    <p:extLst>
      <p:ext uri="{BB962C8B-B14F-4D97-AF65-F5344CB8AC3E}">
        <p14:creationId xmlns:p14="http://schemas.microsoft.com/office/powerpoint/2010/main" val="78582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8366BD-6503-4ADF-B4EB-62F701689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5448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666A27-EA66-4180-9760-A0672A560B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25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65AE94-4400-4580-842E-678BC75A8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7549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424265C4-C33A-4027-8094-CD338BFC5F45}"/>
              </a:ext>
            </a:extLst>
          </p:cNvPr>
          <p:cNvCxnSpPr/>
          <p:nvPr/>
        </p:nvCxnSpPr>
        <p:spPr>
          <a:xfrm flipH="1">
            <a:off x="1961965" y="914400"/>
            <a:ext cx="3284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20825E6-14AB-45D7-B372-412FAAD0EB21}"/>
              </a:ext>
            </a:extLst>
          </p:cNvPr>
          <p:cNvSpPr txBox="1"/>
          <p:nvPr/>
        </p:nvSpPr>
        <p:spPr>
          <a:xfrm>
            <a:off x="2512381" y="976544"/>
            <a:ext cx="45719" cy="369332"/>
          </a:xfrm>
          <a:prstGeom prst="rect">
            <a:avLst/>
          </a:prstGeom>
          <a:noFill/>
        </p:spPr>
        <p:txBody>
          <a:bodyPr wrap="square" rtlCol="0">
            <a:spAutoFit/>
          </a:bodyPr>
          <a:lstStyle/>
          <a:p>
            <a:r>
              <a:rPr lang="en-US" dirty="0"/>
              <a:t>I</a:t>
            </a:r>
          </a:p>
        </p:txBody>
      </p:sp>
      <p:pic>
        <p:nvPicPr>
          <p:cNvPr id="8" name="Picture 7">
            <a:extLst>
              <a:ext uri="{FF2B5EF4-FFF2-40B4-BE49-F238E27FC236}">
                <a16:creationId xmlns:a16="http://schemas.microsoft.com/office/drawing/2014/main" id="{C91C142B-61F9-4344-8C42-D8F072C18F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2835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05CB60-2814-493D-95EC-2A226207E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91865919-0693-45BB-AC5E-F6D569F0828C}"/>
              </a:ext>
            </a:extLst>
          </p:cNvPr>
          <p:cNvSpPr/>
          <p:nvPr/>
        </p:nvSpPr>
        <p:spPr>
          <a:xfrm>
            <a:off x="443883" y="5157926"/>
            <a:ext cx="3879542" cy="346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385FE8D-995A-4FC8-A366-5DE38F63BE98}"/>
              </a:ext>
            </a:extLst>
          </p:cNvPr>
          <p:cNvSpPr/>
          <p:nvPr/>
        </p:nvSpPr>
        <p:spPr>
          <a:xfrm>
            <a:off x="443883" y="5666172"/>
            <a:ext cx="3879542" cy="3462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51268EF-3759-4058-81BB-7FD4502D64C8}"/>
              </a:ext>
            </a:extLst>
          </p:cNvPr>
          <p:cNvSpPr txBox="1"/>
          <p:nvPr/>
        </p:nvSpPr>
        <p:spPr>
          <a:xfrm>
            <a:off x="4323425" y="3784670"/>
            <a:ext cx="3417904" cy="1754326"/>
          </a:xfrm>
          <a:prstGeom prst="rect">
            <a:avLst/>
          </a:prstGeom>
          <a:noFill/>
        </p:spPr>
        <p:txBody>
          <a:bodyPr wrap="square" rtlCol="0">
            <a:spAutoFit/>
          </a:bodyPr>
          <a:lstStyle/>
          <a:p>
            <a:r>
              <a:rPr lang="en-US" dirty="0">
                <a:solidFill>
                  <a:srgbClr val="FF0000"/>
                </a:solidFill>
              </a:rPr>
              <a:t>Here </a:t>
            </a:r>
          </a:p>
          <a:p>
            <a:endParaRPr lang="en-US" dirty="0">
              <a:solidFill>
                <a:srgbClr val="FF0000"/>
              </a:solidFill>
            </a:endParaRPr>
          </a:p>
          <a:p>
            <a:r>
              <a:rPr lang="en-US" dirty="0">
                <a:solidFill>
                  <a:srgbClr val="FF0000"/>
                </a:solidFill>
              </a:rPr>
              <a:t>name=name </a:t>
            </a:r>
          </a:p>
          <a:p>
            <a:r>
              <a:rPr lang="en-US" dirty="0">
                <a:solidFill>
                  <a:srgbClr val="FF0000"/>
                </a:solidFill>
              </a:rPr>
              <a:t>Name=email</a:t>
            </a:r>
          </a:p>
          <a:p>
            <a:endParaRPr lang="en-US" dirty="0">
              <a:solidFill>
                <a:srgbClr val="FF0000"/>
              </a:solidFill>
            </a:endParaRPr>
          </a:p>
          <a:p>
            <a:r>
              <a:rPr lang="en-US" dirty="0">
                <a:solidFill>
                  <a:srgbClr val="FF0000"/>
                </a:solidFill>
              </a:rPr>
              <a:t>Is output of </a:t>
            </a:r>
            <a:r>
              <a:rPr lang="en-US" dirty="0" err="1">
                <a:solidFill>
                  <a:srgbClr val="FF0000"/>
                </a:solidFill>
              </a:rPr>
              <a:t>auto_id</a:t>
            </a:r>
            <a:r>
              <a:rPr lang="en-US" dirty="0">
                <a:solidFill>
                  <a:srgbClr val="FF0000"/>
                </a:solidFill>
              </a:rPr>
              <a:t>=true</a:t>
            </a:r>
          </a:p>
        </p:txBody>
      </p:sp>
    </p:spTree>
    <p:extLst>
      <p:ext uri="{BB962C8B-B14F-4D97-AF65-F5344CB8AC3E}">
        <p14:creationId xmlns:p14="http://schemas.microsoft.com/office/powerpoint/2010/main" val="103438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AC603E-1F25-45C4-B796-8E64B98A2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3803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2F400F-34A4-41D8-AA19-62CF51EA4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6686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D692-6F59-4880-8E3A-06F37B77C916}"/>
              </a:ext>
            </a:extLst>
          </p:cNvPr>
          <p:cNvSpPr>
            <a:spLocks noGrp="1"/>
          </p:cNvSpPr>
          <p:nvPr>
            <p:ph type="title"/>
          </p:nvPr>
        </p:nvSpPr>
        <p:spPr/>
        <p:txBody>
          <a:bodyPr/>
          <a:lstStyle/>
          <a:p>
            <a:r>
              <a:rPr lang="en-US" dirty="0"/>
              <a:t>Django </a:t>
            </a:r>
            <a:r>
              <a:rPr lang="en-US" dirty="0" err="1"/>
              <a:t>mvt</a:t>
            </a:r>
            <a:r>
              <a:rPr lang="en-US" dirty="0"/>
              <a:t> architecture</a:t>
            </a:r>
          </a:p>
        </p:txBody>
      </p:sp>
      <p:pic>
        <p:nvPicPr>
          <p:cNvPr id="4" name="Picture 3" descr="Diagram&#10;&#10;Description automatically generated">
            <a:extLst>
              <a:ext uri="{FF2B5EF4-FFF2-40B4-BE49-F238E27FC236}">
                <a16:creationId xmlns:a16="http://schemas.microsoft.com/office/drawing/2014/main" id="{3D84EB6A-37F1-43B1-B3D8-CBE1F24EB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2443" y="1963610"/>
            <a:ext cx="8929941" cy="4722275"/>
          </a:xfrm>
          <a:prstGeom prst="rect">
            <a:avLst/>
          </a:prstGeom>
        </p:spPr>
      </p:pic>
    </p:spTree>
    <p:extLst>
      <p:ext uri="{BB962C8B-B14F-4D97-AF65-F5344CB8AC3E}">
        <p14:creationId xmlns:p14="http://schemas.microsoft.com/office/powerpoint/2010/main" val="206487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41A5BB22-2DA8-4186-8016-13C76AAA8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3607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A26FCE4-D4D0-479E-A19A-460EDDF70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08574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7FF3DA-D0AD-497A-9EC6-CC06BBEB3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37082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BB101C-35F0-4120-B135-083E141D1B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3983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15E43-1FAD-42D9-B768-5525B0FF83BB}"/>
              </a:ext>
            </a:extLst>
          </p:cNvPr>
          <p:cNvSpPr>
            <a:spLocks noGrp="1"/>
          </p:cNvSpPr>
          <p:nvPr>
            <p:ph type="title"/>
          </p:nvPr>
        </p:nvSpPr>
        <p:spPr/>
        <p:txBody>
          <a:bodyPr/>
          <a:lstStyle/>
          <a:p>
            <a:r>
              <a:rPr lang="en-US" dirty="0"/>
              <a:t> </a:t>
            </a:r>
            <a:r>
              <a:rPr lang="en-US" dirty="0">
                <a:latin typeface="+mn-lt"/>
                <a:cs typeface="Times New Roman" panose="02020603050405020304" pitchFamily="18" charset="0"/>
              </a:rPr>
              <a:t>Get Django Form Data in Terminal</a:t>
            </a:r>
            <a:endParaRPr lang="en-US" dirty="0">
              <a:latin typeface="+mn-lt"/>
            </a:endParaRPr>
          </a:p>
        </p:txBody>
      </p:sp>
    </p:spTree>
    <p:extLst>
      <p:ext uri="{BB962C8B-B14F-4D97-AF65-F5344CB8AC3E}">
        <p14:creationId xmlns:p14="http://schemas.microsoft.com/office/powerpoint/2010/main" val="246097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FEDB58-1C7B-4D3F-AD48-182293E2A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3721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DC5E891-4ADF-478D-99C0-DCD5E740A1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C4B2FA52-1358-4DC1-A941-DC1494774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8776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F1E7A-4D06-4CC1-A94E-12F696D36AD6}"/>
              </a:ext>
            </a:extLst>
          </p:cNvPr>
          <p:cNvSpPr>
            <a:spLocks noGrp="1"/>
          </p:cNvSpPr>
          <p:nvPr>
            <p:ph type="title"/>
          </p:nvPr>
        </p:nvSpPr>
        <p:spPr/>
        <p:txBody>
          <a:bodyPr/>
          <a:lstStyle/>
          <a:p>
            <a:r>
              <a:rPr lang="en-US" dirty="0"/>
              <a:t>Password validation</a:t>
            </a:r>
          </a:p>
        </p:txBody>
      </p:sp>
      <p:pic>
        <p:nvPicPr>
          <p:cNvPr id="4" name="Picture 3">
            <a:extLst>
              <a:ext uri="{FF2B5EF4-FFF2-40B4-BE49-F238E27FC236}">
                <a16:creationId xmlns:a16="http://schemas.microsoft.com/office/drawing/2014/main" id="{72BA8648-AD4B-40E7-B21F-D5E8D69F9FFF}"/>
              </a:ext>
            </a:extLst>
          </p:cNvPr>
          <p:cNvPicPr>
            <a:picLocks noChangeAspect="1"/>
          </p:cNvPicPr>
          <p:nvPr/>
        </p:nvPicPr>
        <p:blipFill rotWithShape="1">
          <a:blip r:embed="rId2">
            <a:extLst>
              <a:ext uri="{28A0092B-C50C-407E-A947-70E740481C1C}">
                <a14:useLocalDpi xmlns:a14="http://schemas.microsoft.com/office/drawing/2010/main" val="0"/>
              </a:ext>
            </a:extLst>
          </a:blip>
          <a:srcRect b="34757"/>
          <a:stretch/>
        </p:blipFill>
        <p:spPr>
          <a:xfrm>
            <a:off x="0" y="2201662"/>
            <a:ext cx="12192000" cy="4474346"/>
          </a:xfrm>
          <a:prstGeom prst="rect">
            <a:avLst/>
          </a:prstGeom>
        </p:spPr>
      </p:pic>
    </p:spTree>
    <p:extLst>
      <p:ext uri="{BB962C8B-B14F-4D97-AF65-F5344CB8AC3E}">
        <p14:creationId xmlns:p14="http://schemas.microsoft.com/office/powerpoint/2010/main" val="261438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4E549-2153-4F1D-8B69-621EC21BBA98}"/>
              </a:ext>
            </a:extLst>
          </p:cNvPr>
          <p:cNvSpPr>
            <a:spLocks noGrp="1"/>
          </p:cNvSpPr>
          <p:nvPr>
            <p:ph type="title"/>
          </p:nvPr>
        </p:nvSpPr>
        <p:spPr/>
        <p:txBody>
          <a:bodyPr/>
          <a:lstStyle/>
          <a:p>
            <a:r>
              <a:rPr lang="en-US" dirty="0"/>
              <a:t>Get form data in database</a:t>
            </a:r>
          </a:p>
        </p:txBody>
      </p:sp>
    </p:spTree>
    <p:extLst>
      <p:ext uri="{BB962C8B-B14F-4D97-AF65-F5344CB8AC3E}">
        <p14:creationId xmlns:p14="http://schemas.microsoft.com/office/powerpoint/2010/main" val="5964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2418F-8B34-4A43-8BA0-66B99B854F5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CDA9123-3A98-430A-9B22-9EB879E870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4042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5D692-6F59-4880-8E3A-06F37B77C916}"/>
              </a:ext>
            </a:extLst>
          </p:cNvPr>
          <p:cNvSpPr>
            <a:spLocks noGrp="1"/>
          </p:cNvSpPr>
          <p:nvPr>
            <p:ph type="title"/>
          </p:nvPr>
        </p:nvSpPr>
        <p:spPr/>
        <p:txBody>
          <a:bodyPr/>
          <a:lstStyle/>
          <a:p>
            <a:r>
              <a:rPr lang="en-US" dirty="0"/>
              <a:t>Django </a:t>
            </a:r>
            <a:r>
              <a:rPr lang="en-US" dirty="0" err="1"/>
              <a:t>mvt</a:t>
            </a:r>
            <a:r>
              <a:rPr lang="en-US" dirty="0"/>
              <a:t> architecture</a:t>
            </a:r>
          </a:p>
        </p:txBody>
      </p:sp>
      <p:sp>
        <p:nvSpPr>
          <p:cNvPr id="3" name="TextBox 2">
            <a:extLst>
              <a:ext uri="{FF2B5EF4-FFF2-40B4-BE49-F238E27FC236}">
                <a16:creationId xmlns:a16="http://schemas.microsoft.com/office/drawing/2014/main" id="{462E5F9F-9A00-4127-B1D5-3A283C441CB8}"/>
              </a:ext>
            </a:extLst>
          </p:cNvPr>
          <p:cNvSpPr txBox="1"/>
          <p:nvPr/>
        </p:nvSpPr>
        <p:spPr>
          <a:xfrm>
            <a:off x="575895" y="2361461"/>
            <a:ext cx="11204774" cy="4708981"/>
          </a:xfrm>
          <a:prstGeom prst="rect">
            <a:avLst/>
          </a:prstGeom>
          <a:noFill/>
        </p:spPr>
        <p:txBody>
          <a:bodyPr wrap="square" rtlCol="0">
            <a:spAutoFit/>
          </a:bodyPr>
          <a:lstStyle/>
          <a:p>
            <a:pPr marL="571500" indent="-571500">
              <a:buFont typeface="Arial" panose="020B0604020202020204" pitchFamily="34" charset="0"/>
              <a:buChar char="•"/>
            </a:pPr>
            <a:r>
              <a:rPr lang="en-US" sz="4000" b="1" dirty="0"/>
              <a:t>Model</a:t>
            </a:r>
          </a:p>
          <a:p>
            <a:pPr marL="571500" indent="-571500">
              <a:buFont typeface="Arial" panose="020B0604020202020204" pitchFamily="34" charset="0"/>
              <a:buChar char="•"/>
            </a:pPr>
            <a:r>
              <a:rPr lang="en-US" sz="4000" b="1" dirty="0"/>
              <a:t>View</a:t>
            </a:r>
          </a:p>
          <a:p>
            <a:pPr marL="571500" indent="-571500">
              <a:buFont typeface="Arial" panose="020B0604020202020204" pitchFamily="34" charset="0"/>
              <a:buChar char="•"/>
            </a:pPr>
            <a:r>
              <a:rPr lang="en-US" sz="4000" b="1" dirty="0"/>
              <a:t>Templates</a:t>
            </a:r>
          </a:p>
          <a:p>
            <a:pPr marL="571500" indent="-571500">
              <a:buFont typeface="Arial" panose="020B0604020202020204" pitchFamily="34" charset="0"/>
              <a:buChar char="•"/>
            </a:pPr>
            <a:endParaRPr lang="en-US" sz="4000" b="1" dirty="0"/>
          </a:p>
          <a:p>
            <a:pPr algn="just"/>
            <a:r>
              <a:rPr lang="en-US" sz="2000" b="0" i="0" dirty="0">
                <a:solidFill>
                  <a:srgbClr val="333333"/>
                </a:solidFill>
                <a:effectLst/>
              </a:rPr>
              <a:t>Here, a user </a:t>
            </a:r>
            <a:r>
              <a:rPr lang="en-US" sz="2000" b="1" i="0" dirty="0">
                <a:solidFill>
                  <a:srgbClr val="333333"/>
                </a:solidFill>
                <a:effectLst/>
              </a:rPr>
              <a:t>requests</a:t>
            </a:r>
            <a:r>
              <a:rPr lang="en-US" sz="2000" b="0" i="0" dirty="0">
                <a:solidFill>
                  <a:srgbClr val="333333"/>
                </a:solidFill>
                <a:effectLst/>
              </a:rPr>
              <a:t> for a resource to the Django, Django works as a controller and check to the available resource in URL.</a:t>
            </a:r>
          </a:p>
          <a:p>
            <a:pPr algn="just"/>
            <a:r>
              <a:rPr lang="en-US" sz="2000" b="0" i="0" dirty="0">
                <a:solidFill>
                  <a:srgbClr val="333333"/>
                </a:solidFill>
                <a:effectLst/>
              </a:rPr>
              <a:t>If URL maps, </a:t>
            </a:r>
            <a:r>
              <a:rPr lang="en-US" sz="2000" b="1" i="0" dirty="0">
                <a:solidFill>
                  <a:srgbClr val="333333"/>
                </a:solidFill>
                <a:effectLst/>
              </a:rPr>
              <a:t>a view is called</a:t>
            </a:r>
            <a:r>
              <a:rPr lang="en-US" sz="2000" b="0" i="0" dirty="0">
                <a:solidFill>
                  <a:srgbClr val="333333"/>
                </a:solidFill>
                <a:effectLst/>
              </a:rPr>
              <a:t> that interact with model and template, it renders a template.</a:t>
            </a:r>
          </a:p>
          <a:p>
            <a:pPr algn="just"/>
            <a:r>
              <a:rPr lang="en-US" sz="2000" b="0" i="0" dirty="0">
                <a:solidFill>
                  <a:srgbClr val="333333"/>
                </a:solidFill>
                <a:effectLst/>
              </a:rPr>
              <a:t>Django responds back to the user and sends a template as a </a:t>
            </a:r>
            <a:r>
              <a:rPr lang="en-US" sz="2000" b="1" i="0" dirty="0">
                <a:solidFill>
                  <a:srgbClr val="333333"/>
                </a:solidFill>
                <a:effectLst/>
              </a:rPr>
              <a:t>response</a:t>
            </a:r>
            <a:r>
              <a:rPr lang="en-US" sz="4000" b="0" i="0" dirty="0">
                <a:solidFill>
                  <a:srgbClr val="333333"/>
                </a:solidFill>
                <a:effectLst/>
                <a:latin typeface="inter-regular"/>
              </a:rPr>
              <a:t>.</a:t>
            </a:r>
          </a:p>
          <a:p>
            <a:endParaRPr lang="en-US" sz="4000" b="1" dirty="0"/>
          </a:p>
        </p:txBody>
      </p:sp>
    </p:spTree>
    <p:extLst>
      <p:ext uri="{BB962C8B-B14F-4D97-AF65-F5344CB8AC3E}">
        <p14:creationId xmlns:p14="http://schemas.microsoft.com/office/powerpoint/2010/main" val="259424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E0F7C-D8F5-4B2F-BC10-4D048F29B1D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99F694B-71E2-41DC-8D81-133C0C7818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6779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2806F-7050-4517-9957-C19D3C6C592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609A978-A2DD-4348-B3AB-911D4E1DE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4065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B9855-1977-4E96-BE52-5B5479A11FD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B96CCA9-B161-4721-B187-9D0B4AA78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557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F881-65C6-43E8-BACF-67EFF1BBF57C}"/>
              </a:ext>
            </a:extLst>
          </p:cNvPr>
          <p:cNvSpPr>
            <a:spLocks noGrp="1"/>
          </p:cNvSpPr>
          <p:nvPr>
            <p:ph type="title"/>
          </p:nvPr>
        </p:nvSpPr>
        <p:spPr/>
        <p:txBody>
          <a:bodyPr/>
          <a:lstStyle/>
          <a:p>
            <a:r>
              <a:rPr lang="en-US" dirty="0"/>
              <a:t>Form </a:t>
            </a:r>
            <a:r>
              <a:rPr lang="en-US" dirty="0" err="1"/>
              <a:t>api</a:t>
            </a:r>
            <a:endParaRPr lang="en-US" dirty="0"/>
          </a:p>
        </p:txBody>
      </p:sp>
      <p:sp>
        <p:nvSpPr>
          <p:cNvPr id="7" name="Rectangle 6">
            <a:extLst>
              <a:ext uri="{FF2B5EF4-FFF2-40B4-BE49-F238E27FC236}">
                <a16:creationId xmlns:a16="http://schemas.microsoft.com/office/drawing/2014/main" id="{AAC27939-BCF3-4D58-AED2-802039BA675F}"/>
              </a:ext>
            </a:extLst>
          </p:cNvPr>
          <p:cNvSpPr/>
          <p:nvPr/>
        </p:nvSpPr>
        <p:spPr>
          <a:xfrm>
            <a:off x="6181857" y="4262848"/>
            <a:ext cx="5716088" cy="1754326"/>
          </a:xfrm>
          <a:prstGeom prst="rect">
            <a:avLst/>
          </a:prstGeom>
        </p:spPr>
        <p:txBody>
          <a:bodyPr wrap="square">
            <a:spAutoFit/>
          </a:bodyPr>
          <a:lstStyle/>
          <a:p>
            <a:r>
              <a:rPr lang="en-US" b="1" dirty="0">
                <a:solidFill>
                  <a:srgbClr val="00B050"/>
                </a:solidFill>
              </a:rPr>
              <a:t>templatefile.html</a:t>
            </a:r>
          </a:p>
          <a:p>
            <a:r>
              <a:rPr lang="en-US" dirty="0"/>
              <a:t>&lt;form action="" method="POST" </a:t>
            </a:r>
            <a:r>
              <a:rPr lang="en-US" dirty="0" err="1"/>
              <a:t>novalidate</a:t>
            </a:r>
            <a:r>
              <a:rPr lang="en-US" dirty="0"/>
              <a:t>&gt; </a:t>
            </a:r>
          </a:p>
          <a:p>
            <a:r>
              <a:rPr lang="en-US" dirty="0"/>
              <a:t> {% </a:t>
            </a:r>
            <a:r>
              <a:rPr lang="en-US" dirty="0" err="1"/>
              <a:t>csrf_token</a:t>
            </a:r>
            <a:r>
              <a:rPr lang="en-US" dirty="0"/>
              <a:t> %}</a:t>
            </a:r>
          </a:p>
          <a:p>
            <a:r>
              <a:rPr lang="en-US" dirty="0"/>
              <a:t>  {{</a:t>
            </a:r>
            <a:r>
              <a:rPr lang="en-US" dirty="0" err="1"/>
              <a:t>form.as_p</a:t>
            </a:r>
            <a:r>
              <a:rPr lang="en-US" dirty="0"/>
              <a:t>}}</a:t>
            </a:r>
          </a:p>
          <a:p>
            <a:r>
              <a:rPr lang="en-US" dirty="0"/>
              <a:t>  &lt;input type="submit" value="Submit"&gt;</a:t>
            </a:r>
          </a:p>
          <a:p>
            <a:r>
              <a:rPr lang="en-US" dirty="0"/>
              <a:t> &lt;/form&gt;</a:t>
            </a:r>
          </a:p>
        </p:txBody>
      </p:sp>
      <p:sp>
        <p:nvSpPr>
          <p:cNvPr id="8" name="Rectangle 7">
            <a:extLst>
              <a:ext uri="{FF2B5EF4-FFF2-40B4-BE49-F238E27FC236}">
                <a16:creationId xmlns:a16="http://schemas.microsoft.com/office/drawing/2014/main" id="{AF028B12-8C4F-471D-931A-B2EC2398CECD}"/>
              </a:ext>
            </a:extLst>
          </p:cNvPr>
          <p:cNvSpPr/>
          <p:nvPr/>
        </p:nvSpPr>
        <p:spPr>
          <a:xfrm>
            <a:off x="6181857" y="2262968"/>
            <a:ext cx="4990012" cy="1754326"/>
          </a:xfrm>
          <a:prstGeom prst="rect">
            <a:avLst/>
          </a:prstGeom>
        </p:spPr>
        <p:txBody>
          <a:bodyPr wrap="square">
            <a:spAutoFit/>
          </a:bodyPr>
          <a:lstStyle/>
          <a:p>
            <a:r>
              <a:rPr lang="en-US" b="1" dirty="0">
                <a:solidFill>
                  <a:srgbClr val="00B050"/>
                </a:solidFill>
              </a:rPr>
              <a:t>models.py</a:t>
            </a:r>
          </a:p>
          <a:p>
            <a:r>
              <a:rPr lang="en-US" dirty="0"/>
              <a:t>from </a:t>
            </a:r>
            <a:r>
              <a:rPr lang="en-US" dirty="0" err="1"/>
              <a:t>django.db</a:t>
            </a:r>
            <a:r>
              <a:rPr lang="en-US" dirty="0"/>
              <a:t> import models</a:t>
            </a:r>
          </a:p>
          <a:p>
            <a:r>
              <a:rPr lang="en-US" dirty="0"/>
              <a:t>class User(</a:t>
            </a:r>
            <a:r>
              <a:rPr lang="en-US" dirty="0" err="1"/>
              <a:t>models.Model</a:t>
            </a:r>
            <a:r>
              <a:rPr lang="en-US" dirty="0"/>
              <a:t>):</a:t>
            </a:r>
          </a:p>
          <a:p>
            <a:r>
              <a:rPr lang="en-US" dirty="0"/>
              <a:t> name = </a:t>
            </a:r>
            <a:r>
              <a:rPr lang="en-US" dirty="0" err="1"/>
              <a:t>models.CharField</a:t>
            </a:r>
            <a:r>
              <a:rPr lang="en-US" dirty="0"/>
              <a:t>(</a:t>
            </a:r>
            <a:r>
              <a:rPr lang="en-US" dirty="0" err="1"/>
              <a:t>max_length</a:t>
            </a:r>
            <a:r>
              <a:rPr lang="en-US" dirty="0"/>
              <a:t>=70)</a:t>
            </a:r>
          </a:p>
          <a:p>
            <a:r>
              <a:rPr lang="en-US" dirty="0"/>
              <a:t> email = </a:t>
            </a:r>
            <a:r>
              <a:rPr lang="en-US" dirty="0" err="1"/>
              <a:t>models.EmailField</a:t>
            </a:r>
            <a:r>
              <a:rPr lang="en-US" dirty="0"/>
              <a:t>(</a:t>
            </a:r>
            <a:r>
              <a:rPr lang="en-US" dirty="0" err="1"/>
              <a:t>max_length</a:t>
            </a:r>
            <a:r>
              <a:rPr lang="en-US" dirty="0"/>
              <a:t>=100)</a:t>
            </a:r>
          </a:p>
          <a:p>
            <a:r>
              <a:rPr lang="en-US" dirty="0"/>
              <a:t> password = </a:t>
            </a:r>
            <a:r>
              <a:rPr lang="en-US" dirty="0" err="1"/>
              <a:t>models.CharField</a:t>
            </a:r>
            <a:r>
              <a:rPr lang="en-US" dirty="0"/>
              <a:t>(</a:t>
            </a:r>
            <a:r>
              <a:rPr lang="en-US" dirty="0" err="1"/>
              <a:t>max_length</a:t>
            </a:r>
            <a:r>
              <a:rPr lang="en-US" dirty="0"/>
              <a:t>=100)</a:t>
            </a:r>
          </a:p>
        </p:txBody>
      </p:sp>
      <p:sp>
        <p:nvSpPr>
          <p:cNvPr id="9" name="Rectangle 8">
            <a:extLst>
              <a:ext uri="{FF2B5EF4-FFF2-40B4-BE49-F238E27FC236}">
                <a16:creationId xmlns:a16="http://schemas.microsoft.com/office/drawing/2014/main" id="{278A555E-4954-431B-8418-44D5EE03CB19}"/>
              </a:ext>
            </a:extLst>
          </p:cNvPr>
          <p:cNvSpPr/>
          <p:nvPr/>
        </p:nvSpPr>
        <p:spPr>
          <a:xfrm>
            <a:off x="388777" y="1879787"/>
            <a:ext cx="6154626" cy="2015300"/>
          </a:xfrm>
          <a:prstGeom prst="rect">
            <a:avLst/>
          </a:prstGeom>
        </p:spPr>
        <p:txBody>
          <a:bodyPr wrap="square">
            <a:spAutoFit/>
          </a:bodyPr>
          <a:lstStyle/>
          <a:p>
            <a:r>
              <a:rPr lang="en-US" b="1" dirty="0">
                <a:solidFill>
                  <a:srgbClr val="00B050"/>
                </a:solidFill>
              </a:rPr>
              <a:t>forms.py</a:t>
            </a:r>
          </a:p>
          <a:p>
            <a:r>
              <a:rPr lang="en-US" dirty="0"/>
              <a:t>from </a:t>
            </a:r>
            <a:r>
              <a:rPr lang="en-US" dirty="0" err="1"/>
              <a:t>django.core</a:t>
            </a:r>
            <a:r>
              <a:rPr lang="en-US" dirty="0"/>
              <a:t> import validators</a:t>
            </a:r>
          </a:p>
          <a:p>
            <a:r>
              <a:rPr lang="en-US" dirty="0"/>
              <a:t>from </a:t>
            </a:r>
            <a:r>
              <a:rPr lang="en-US" dirty="0" err="1"/>
              <a:t>django</a:t>
            </a:r>
            <a:r>
              <a:rPr lang="en-US" dirty="0"/>
              <a:t> import forms</a:t>
            </a:r>
          </a:p>
          <a:p>
            <a:r>
              <a:rPr lang="en-US" dirty="0"/>
              <a:t>class </a:t>
            </a:r>
            <a:r>
              <a:rPr lang="en-US" dirty="0" err="1"/>
              <a:t>StudentRegistration</a:t>
            </a:r>
            <a:r>
              <a:rPr lang="en-US" dirty="0"/>
              <a:t>(</a:t>
            </a:r>
            <a:r>
              <a:rPr lang="en-US" dirty="0" err="1"/>
              <a:t>forms.Form</a:t>
            </a:r>
            <a:r>
              <a:rPr lang="en-US" dirty="0"/>
              <a:t>):</a:t>
            </a:r>
          </a:p>
          <a:p>
            <a:r>
              <a:rPr lang="en-US" dirty="0"/>
              <a:t> name = </a:t>
            </a:r>
            <a:r>
              <a:rPr lang="en-US" dirty="0" err="1"/>
              <a:t>forms.CharField</a:t>
            </a:r>
            <a:r>
              <a:rPr lang="en-US" dirty="0"/>
              <a:t>()</a:t>
            </a:r>
          </a:p>
          <a:p>
            <a:r>
              <a:rPr lang="en-US" dirty="0"/>
              <a:t> email = </a:t>
            </a:r>
            <a:r>
              <a:rPr lang="en-US" dirty="0" err="1"/>
              <a:t>forms.EmailField</a:t>
            </a:r>
            <a:r>
              <a:rPr lang="en-US" dirty="0"/>
              <a:t>()</a:t>
            </a:r>
          </a:p>
          <a:p>
            <a:r>
              <a:rPr lang="en-US" dirty="0"/>
              <a:t> password = </a:t>
            </a:r>
            <a:r>
              <a:rPr lang="en-US" dirty="0" err="1"/>
              <a:t>forms.CharField</a:t>
            </a:r>
            <a:r>
              <a:rPr lang="en-US" dirty="0"/>
              <a:t>(widget=</a:t>
            </a:r>
            <a:r>
              <a:rPr lang="en-US" dirty="0" err="1"/>
              <a:t>forms.PasswordInput</a:t>
            </a:r>
            <a:r>
              <a:rPr lang="en-US" dirty="0"/>
              <a:t>) </a:t>
            </a:r>
          </a:p>
        </p:txBody>
      </p:sp>
      <p:sp>
        <p:nvSpPr>
          <p:cNvPr id="10" name="Rectangle 9">
            <a:extLst>
              <a:ext uri="{FF2B5EF4-FFF2-40B4-BE49-F238E27FC236}">
                <a16:creationId xmlns:a16="http://schemas.microsoft.com/office/drawing/2014/main" id="{D75607AC-53A9-418D-AD95-2ADBF4E572DE}"/>
              </a:ext>
            </a:extLst>
          </p:cNvPr>
          <p:cNvSpPr/>
          <p:nvPr/>
        </p:nvSpPr>
        <p:spPr>
          <a:xfrm>
            <a:off x="388777" y="3995678"/>
            <a:ext cx="6482286" cy="2862322"/>
          </a:xfrm>
          <a:prstGeom prst="rect">
            <a:avLst/>
          </a:prstGeom>
        </p:spPr>
        <p:txBody>
          <a:bodyPr wrap="square">
            <a:spAutoFit/>
          </a:bodyPr>
          <a:lstStyle/>
          <a:p>
            <a:r>
              <a:rPr lang="en-US" b="1" dirty="0">
                <a:solidFill>
                  <a:srgbClr val="00B050"/>
                </a:solidFill>
              </a:rPr>
              <a:t>views.py</a:t>
            </a:r>
          </a:p>
          <a:p>
            <a:r>
              <a:rPr lang="en-US" dirty="0"/>
              <a:t>def </a:t>
            </a:r>
            <a:r>
              <a:rPr lang="en-US" dirty="0" err="1"/>
              <a:t>showformdata</a:t>
            </a:r>
            <a:r>
              <a:rPr lang="en-US" dirty="0"/>
              <a:t>(request):</a:t>
            </a:r>
          </a:p>
          <a:p>
            <a:r>
              <a:rPr lang="en-US" dirty="0"/>
              <a:t> if </a:t>
            </a:r>
            <a:r>
              <a:rPr lang="en-US" dirty="0" err="1"/>
              <a:t>request.method</a:t>
            </a:r>
            <a:r>
              <a:rPr lang="en-US" dirty="0"/>
              <a:t> == 'POST':</a:t>
            </a:r>
          </a:p>
          <a:p>
            <a:r>
              <a:rPr lang="en-US" dirty="0"/>
              <a:t>  </a:t>
            </a:r>
            <a:r>
              <a:rPr lang="en-US" dirty="0" err="1"/>
              <a:t>fm</a:t>
            </a:r>
            <a:r>
              <a:rPr lang="en-US" dirty="0"/>
              <a:t> = </a:t>
            </a:r>
            <a:r>
              <a:rPr lang="en-US" dirty="0" err="1"/>
              <a:t>StudentRegistration</a:t>
            </a:r>
            <a:r>
              <a:rPr lang="en-US" dirty="0"/>
              <a:t>(</a:t>
            </a:r>
            <a:r>
              <a:rPr lang="en-US" dirty="0" err="1"/>
              <a:t>request.POST</a:t>
            </a:r>
            <a:r>
              <a:rPr lang="en-US" dirty="0"/>
              <a:t>)</a:t>
            </a:r>
          </a:p>
          <a:p>
            <a:r>
              <a:rPr lang="en-US" dirty="0"/>
              <a:t>  if </a:t>
            </a:r>
            <a:r>
              <a:rPr lang="en-US" dirty="0" err="1"/>
              <a:t>fm.is_valid</a:t>
            </a:r>
            <a:r>
              <a:rPr lang="en-US" dirty="0"/>
              <a:t>():</a:t>
            </a:r>
          </a:p>
          <a:p>
            <a:r>
              <a:rPr lang="en-US" dirty="0"/>
              <a:t>   nm = </a:t>
            </a:r>
            <a:r>
              <a:rPr lang="en-US" dirty="0" err="1"/>
              <a:t>fm.cleaned_data</a:t>
            </a:r>
            <a:r>
              <a:rPr lang="en-US" dirty="0"/>
              <a:t>['name']</a:t>
            </a:r>
          </a:p>
          <a:p>
            <a:r>
              <a:rPr lang="en-US" dirty="0"/>
              <a:t>   </a:t>
            </a:r>
            <a:r>
              <a:rPr lang="en-US" dirty="0" err="1"/>
              <a:t>em</a:t>
            </a:r>
            <a:r>
              <a:rPr lang="en-US" dirty="0"/>
              <a:t> = </a:t>
            </a:r>
            <a:r>
              <a:rPr lang="en-US" dirty="0" err="1"/>
              <a:t>fm.cleaned_data</a:t>
            </a:r>
            <a:r>
              <a:rPr lang="en-US" dirty="0"/>
              <a:t>['email']</a:t>
            </a:r>
          </a:p>
          <a:p>
            <a:r>
              <a:rPr lang="en-US" dirty="0"/>
              <a:t>   pw = </a:t>
            </a:r>
            <a:r>
              <a:rPr lang="en-US" dirty="0" err="1"/>
              <a:t>fm.cleaned_data</a:t>
            </a:r>
            <a:r>
              <a:rPr lang="en-US" dirty="0"/>
              <a:t>['password']</a:t>
            </a:r>
          </a:p>
          <a:p>
            <a:r>
              <a:rPr lang="en-US" dirty="0"/>
              <a:t>   reg = User(name=nm, email=</a:t>
            </a:r>
            <a:r>
              <a:rPr lang="en-US" dirty="0" err="1"/>
              <a:t>em</a:t>
            </a:r>
            <a:r>
              <a:rPr lang="en-US" dirty="0"/>
              <a:t>, password=pw)</a:t>
            </a:r>
          </a:p>
          <a:p>
            <a:r>
              <a:rPr lang="en-US" dirty="0"/>
              <a:t>   </a:t>
            </a:r>
            <a:r>
              <a:rPr lang="en-US" dirty="0" err="1"/>
              <a:t>reg.save</a:t>
            </a:r>
            <a:r>
              <a:rPr lang="en-US" dirty="0"/>
              <a:t>()</a:t>
            </a:r>
          </a:p>
        </p:txBody>
      </p:sp>
    </p:spTree>
    <p:extLst>
      <p:ext uri="{BB962C8B-B14F-4D97-AF65-F5344CB8AC3E}">
        <p14:creationId xmlns:p14="http://schemas.microsoft.com/office/powerpoint/2010/main" val="27337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FD13A-2406-4148-B6A6-5E37072CA616}"/>
              </a:ext>
            </a:extLst>
          </p:cNvPr>
          <p:cNvSpPr>
            <a:spLocks noGrp="1"/>
          </p:cNvSpPr>
          <p:nvPr>
            <p:ph type="title"/>
          </p:nvPr>
        </p:nvSpPr>
        <p:spPr/>
        <p:txBody>
          <a:bodyPr/>
          <a:lstStyle/>
          <a:p>
            <a:r>
              <a:rPr lang="en-US" dirty="0"/>
              <a:t>Model form</a:t>
            </a:r>
          </a:p>
        </p:txBody>
      </p:sp>
    </p:spTree>
    <p:extLst>
      <p:ext uri="{BB962C8B-B14F-4D97-AF65-F5344CB8AC3E}">
        <p14:creationId xmlns:p14="http://schemas.microsoft.com/office/powerpoint/2010/main" val="334258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13ED7-DB07-4D53-9B47-08AF386F160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5AD955F-D029-4602-B889-3D2342A33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214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4943D-5616-4C0B-B940-5C7FF7C4F06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80F7A73-2E0E-4400-B7D7-5319C93AE5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5557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D6B44-29AF-4D8D-8D3E-B6549711040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E7F766F-5B72-4752-AA61-4B00CB3423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71661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19E4-F7DD-4FD8-810A-CAA6655B2C1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E13364B-DCD6-47A7-AB05-92339F5EAA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285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93CAC-97CC-40E7-8922-97B2122FE58F}"/>
              </a:ext>
            </a:extLst>
          </p:cNvPr>
          <p:cNvSpPr>
            <a:spLocks noGrp="1"/>
          </p:cNvSpPr>
          <p:nvPr>
            <p:ph type="title"/>
          </p:nvPr>
        </p:nvSpPr>
        <p:spPr/>
        <p:txBody>
          <a:bodyPr/>
          <a:lstStyle/>
          <a:p>
            <a:r>
              <a:rPr lang="en-US" dirty="0"/>
              <a:t>Selecting form field</a:t>
            </a:r>
          </a:p>
        </p:txBody>
      </p:sp>
      <p:sp>
        <p:nvSpPr>
          <p:cNvPr id="3" name="Content Placeholder 2">
            <a:extLst>
              <a:ext uri="{FF2B5EF4-FFF2-40B4-BE49-F238E27FC236}">
                <a16:creationId xmlns:a16="http://schemas.microsoft.com/office/drawing/2014/main" id="{6D744317-F3EF-4E8C-BA96-7377CD326DA3}"/>
              </a:ext>
            </a:extLst>
          </p:cNvPr>
          <p:cNvSpPr txBox="1">
            <a:spLocks/>
          </p:cNvSpPr>
          <p:nvPr/>
        </p:nvSpPr>
        <p:spPr>
          <a:xfrm>
            <a:off x="575894" y="1947527"/>
            <a:ext cx="11251475" cy="5392783"/>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chemeClr val="tx1"/>
                </a:solidFill>
                <a:cs typeface="Times New Roman" panose="02020603050405020304" pitchFamily="18" charset="0"/>
              </a:rPr>
              <a:t>Set the fields attribute to field names</a:t>
            </a:r>
          </a:p>
          <a:p>
            <a:pPr marL="0" indent="0">
              <a:buFont typeface="Wingdings 2" panose="05020102010507070707" pitchFamily="18" charset="2"/>
              <a:buNone/>
            </a:pPr>
            <a:r>
              <a:rPr lang="en-US" sz="2000" dirty="0">
                <a:solidFill>
                  <a:schemeClr val="tx1"/>
                </a:solidFill>
                <a:cs typeface="Times New Roman" panose="02020603050405020304" pitchFamily="18" charset="0"/>
              </a:rPr>
              <a:t>class Registration(</a:t>
            </a:r>
            <a:r>
              <a:rPr lang="en-US" sz="2000" dirty="0" err="1">
                <a:solidFill>
                  <a:schemeClr val="tx1"/>
                </a:solidFill>
                <a:cs typeface="Times New Roman" panose="02020603050405020304" pitchFamily="18" charset="0"/>
              </a:rPr>
              <a:t>forms.ModelForm</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class Meta:</a:t>
            </a:r>
          </a:p>
          <a:p>
            <a:pPr marL="0" indent="0">
              <a:buFont typeface="Wingdings 2" panose="05020102010507070707" pitchFamily="18" charset="2"/>
              <a:buNone/>
            </a:pPr>
            <a:r>
              <a:rPr lang="en-US" sz="2000" dirty="0">
                <a:solidFill>
                  <a:schemeClr val="tx1"/>
                </a:solidFill>
                <a:cs typeface="Times New Roman" panose="02020603050405020304" pitchFamily="18" charset="0"/>
              </a:rPr>
              <a:t>		model = User</a:t>
            </a:r>
          </a:p>
          <a:p>
            <a:pPr marL="0" indent="0">
              <a:buFont typeface="Wingdings 2" panose="05020102010507070707" pitchFamily="18" charset="2"/>
              <a:buNone/>
            </a:pPr>
            <a:r>
              <a:rPr lang="en-US" sz="2000" dirty="0">
                <a:solidFill>
                  <a:schemeClr val="tx1"/>
                </a:solidFill>
                <a:cs typeface="Times New Roman" panose="02020603050405020304" pitchFamily="18" charset="0"/>
              </a:rPr>
              <a:t>		fields = [‘name’, ‘password’, ‘email’]</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r>
              <a:rPr lang="en-US" sz="2000" dirty="0">
                <a:solidFill>
                  <a:schemeClr val="tx1"/>
                </a:solidFill>
                <a:cs typeface="Times New Roman" panose="02020603050405020304" pitchFamily="18" charset="0"/>
              </a:rPr>
              <a:t>Set the fields attribute to the special value __all__ to indicate that all fields in the model should be used.</a:t>
            </a:r>
          </a:p>
          <a:p>
            <a:pPr marL="0" indent="0">
              <a:buFont typeface="Wingdings 2" panose="05020102010507070707" pitchFamily="18" charset="2"/>
              <a:buNone/>
            </a:pPr>
            <a:r>
              <a:rPr lang="en-US" sz="2000" dirty="0">
                <a:solidFill>
                  <a:schemeClr val="tx1"/>
                </a:solidFill>
                <a:cs typeface="Times New Roman" panose="02020603050405020304" pitchFamily="18" charset="0"/>
              </a:rPr>
              <a:t>class Registration(</a:t>
            </a:r>
            <a:r>
              <a:rPr lang="en-US" sz="2000" dirty="0" err="1">
                <a:solidFill>
                  <a:schemeClr val="tx1"/>
                </a:solidFill>
                <a:cs typeface="Times New Roman" panose="02020603050405020304" pitchFamily="18" charset="0"/>
              </a:rPr>
              <a:t>forms.ModelForm</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class Meta:</a:t>
            </a:r>
          </a:p>
          <a:p>
            <a:pPr marL="0" indent="0">
              <a:buFont typeface="Wingdings 2" panose="05020102010507070707" pitchFamily="18" charset="2"/>
              <a:buNone/>
            </a:pPr>
            <a:r>
              <a:rPr lang="en-US" sz="2000" dirty="0">
                <a:solidFill>
                  <a:schemeClr val="tx1"/>
                </a:solidFill>
                <a:cs typeface="Times New Roman" panose="02020603050405020304" pitchFamily="18" charset="0"/>
              </a:rPr>
              <a:t>		model = User</a:t>
            </a:r>
          </a:p>
          <a:p>
            <a:pPr marL="0" indent="0">
              <a:buFont typeface="Wingdings 2" panose="05020102010507070707" pitchFamily="18" charset="2"/>
              <a:buNone/>
            </a:pPr>
            <a:r>
              <a:rPr lang="en-US" sz="2000" dirty="0">
                <a:solidFill>
                  <a:schemeClr val="tx1"/>
                </a:solidFill>
                <a:cs typeface="Times New Roman" panose="02020603050405020304" pitchFamily="18" charset="0"/>
              </a:rPr>
              <a:t>		fields = ‘__all__’</a:t>
            </a:r>
          </a:p>
          <a:p>
            <a:pPr marL="0" indent="0">
              <a:buFont typeface="Wingdings 2" panose="05020102010507070707" pitchFamily="18" charset="2"/>
              <a:buNone/>
            </a:pPr>
            <a:r>
              <a:rPr lang="en-US" sz="2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2418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2A892-A0E6-40A5-ADBA-B9F8EFA06650}"/>
              </a:ext>
            </a:extLst>
          </p:cNvPr>
          <p:cNvSpPr>
            <a:spLocks noGrp="1"/>
          </p:cNvSpPr>
          <p:nvPr>
            <p:ph type="title"/>
          </p:nvPr>
        </p:nvSpPr>
        <p:spPr/>
        <p:txBody>
          <a:bodyPr/>
          <a:lstStyle/>
          <a:p>
            <a:r>
              <a:rPr lang="en-US" dirty="0"/>
              <a:t>views</a:t>
            </a:r>
          </a:p>
        </p:txBody>
      </p:sp>
      <p:sp>
        <p:nvSpPr>
          <p:cNvPr id="3" name="TextBox 2">
            <a:extLst>
              <a:ext uri="{FF2B5EF4-FFF2-40B4-BE49-F238E27FC236}">
                <a16:creationId xmlns:a16="http://schemas.microsoft.com/office/drawing/2014/main" id="{3A13FB18-2CA4-4D2B-B36B-ABF8C896BD6D}"/>
              </a:ext>
            </a:extLst>
          </p:cNvPr>
          <p:cNvSpPr txBox="1"/>
          <p:nvPr/>
        </p:nvSpPr>
        <p:spPr>
          <a:xfrm>
            <a:off x="452761" y="2494625"/>
            <a:ext cx="2539014" cy="2215991"/>
          </a:xfrm>
          <a:prstGeom prst="rect">
            <a:avLst/>
          </a:prstGeom>
          <a:noFill/>
        </p:spPr>
        <p:txBody>
          <a:bodyPr wrap="square" rtlCol="0">
            <a:spAutoFit/>
          </a:bodyPr>
          <a:lstStyle/>
          <a:p>
            <a:r>
              <a:rPr lang="en-US" sz="4000" dirty="0"/>
              <a:t>Model</a:t>
            </a:r>
          </a:p>
          <a:p>
            <a:r>
              <a:rPr lang="en-US" sz="4000" b="1" dirty="0">
                <a:solidFill>
                  <a:srgbClr val="00B050"/>
                </a:solidFill>
              </a:rPr>
              <a:t>Views</a:t>
            </a:r>
          </a:p>
          <a:p>
            <a:r>
              <a:rPr lang="en-US" sz="4000" dirty="0"/>
              <a:t>Templates</a:t>
            </a:r>
          </a:p>
          <a:p>
            <a:endParaRPr lang="en-US" dirty="0"/>
          </a:p>
        </p:txBody>
      </p:sp>
    </p:spTree>
    <p:extLst>
      <p:ext uri="{BB962C8B-B14F-4D97-AF65-F5344CB8AC3E}">
        <p14:creationId xmlns:p14="http://schemas.microsoft.com/office/powerpoint/2010/main" val="254570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93CAC-97CC-40E7-8922-97B2122FE58F}"/>
              </a:ext>
            </a:extLst>
          </p:cNvPr>
          <p:cNvSpPr>
            <a:spLocks noGrp="1"/>
          </p:cNvSpPr>
          <p:nvPr>
            <p:ph type="title"/>
          </p:nvPr>
        </p:nvSpPr>
        <p:spPr/>
        <p:txBody>
          <a:bodyPr/>
          <a:lstStyle/>
          <a:p>
            <a:r>
              <a:rPr lang="en-US" dirty="0"/>
              <a:t>Selecting form field</a:t>
            </a:r>
          </a:p>
        </p:txBody>
      </p:sp>
      <p:sp>
        <p:nvSpPr>
          <p:cNvPr id="4" name="Content Placeholder 2">
            <a:extLst>
              <a:ext uri="{FF2B5EF4-FFF2-40B4-BE49-F238E27FC236}">
                <a16:creationId xmlns:a16="http://schemas.microsoft.com/office/drawing/2014/main" id="{A3099F53-AD25-4338-A90F-318848F4C538}"/>
              </a:ext>
            </a:extLst>
          </p:cNvPr>
          <p:cNvSpPr txBox="1">
            <a:spLocks/>
          </p:cNvSpPr>
          <p:nvPr/>
        </p:nvSpPr>
        <p:spPr>
          <a:xfrm>
            <a:off x="575894" y="2142836"/>
            <a:ext cx="11251475" cy="5392783"/>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chemeClr val="tx1"/>
                </a:solidFill>
                <a:cs typeface="Times New Roman" panose="02020603050405020304" pitchFamily="18" charset="0"/>
              </a:rPr>
              <a:t>Set the exclude attribute of the </a:t>
            </a:r>
            <a:r>
              <a:rPr lang="en-US" sz="2000" dirty="0" err="1">
                <a:solidFill>
                  <a:schemeClr val="tx1"/>
                </a:solidFill>
                <a:cs typeface="Times New Roman" panose="02020603050405020304" pitchFamily="18" charset="0"/>
              </a:rPr>
              <a:t>ModelForm’s</a:t>
            </a:r>
            <a:r>
              <a:rPr lang="en-US" sz="2000" dirty="0">
                <a:solidFill>
                  <a:schemeClr val="tx1"/>
                </a:solidFill>
                <a:cs typeface="Times New Roman" panose="02020603050405020304" pitchFamily="18" charset="0"/>
              </a:rPr>
              <a:t> inner Meta class to a list of fields to be excluded from the form.</a:t>
            </a:r>
          </a:p>
          <a:p>
            <a:pPr marL="0" indent="0">
              <a:buFont typeface="Wingdings 2" panose="05020102010507070707" pitchFamily="18" charset="2"/>
              <a:buNone/>
            </a:pPr>
            <a:r>
              <a:rPr lang="en-US" sz="2000" dirty="0">
                <a:solidFill>
                  <a:schemeClr val="tx1"/>
                </a:solidFill>
                <a:cs typeface="Times New Roman" panose="02020603050405020304" pitchFamily="18" charset="0"/>
              </a:rPr>
              <a:t>class Registration(</a:t>
            </a:r>
            <a:r>
              <a:rPr lang="en-US" sz="2000" dirty="0" err="1">
                <a:solidFill>
                  <a:schemeClr val="tx1"/>
                </a:solidFill>
                <a:cs typeface="Times New Roman" panose="02020603050405020304" pitchFamily="18" charset="0"/>
              </a:rPr>
              <a:t>forms.ModelForm</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class Meta:</a:t>
            </a:r>
          </a:p>
          <a:p>
            <a:pPr marL="0" indent="0">
              <a:buFont typeface="Wingdings 2" panose="05020102010507070707" pitchFamily="18" charset="2"/>
              <a:buNone/>
            </a:pPr>
            <a:r>
              <a:rPr lang="en-US" sz="2000" dirty="0">
                <a:solidFill>
                  <a:schemeClr val="tx1"/>
                </a:solidFill>
                <a:cs typeface="Times New Roman" panose="02020603050405020304" pitchFamily="18" charset="0"/>
              </a:rPr>
              <a:t>		model = User</a:t>
            </a:r>
          </a:p>
          <a:p>
            <a:pPr marL="0" indent="0">
              <a:buFont typeface="Wingdings 2" panose="05020102010507070707" pitchFamily="18" charset="2"/>
              <a:buNone/>
            </a:pPr>
            <a:r>
              <a:rPr lang="en-US" sz="2000" dirty="0">
                <a:solidFill>
                  <a:schemeClr val="tx1"/>
                </a:solidFill>
                <a:cs typeface="Times New Roman" panose="02020603050405020304" pitchFamily="18" charset="0"/>
              </a:rPr>
              <a:t>		exclude = [‘name’]</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09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185D-2A13-4F9E-AEC7-BB68FBA17C5A}"/>
              </a:ext>
            </a:extLst>
          </p:cNvPr>
          <p:cNvSpPr>
            <a:spLocks noGrp="1"/>
          </p:cNvSpPr>
          <p:nvPr>
            <p:ph type="title"/>
          </p:nvPr>
        </p:nvSpPr>
        <p:spPr/>
        <p:txBody>
          <a:bodyPr/>
          <a:lstStyle/>
          <a:p>
            <a:r>
              <a:rPr lang="en-US" dirty="0"/>
              <a:t>Model form inheritance</a:t>
            </a:r>
          </a:p>
        </p:txBody>
      </p:sp>
      <p:sp>
        <p:nvSpPr>
          <p:cNvPr id="3" name="Content Placeholder 2">
            <a:extLst>
              <a:ext uri="{FF2B5EF4-FFF2-40B4-BE49-F238E27FC236}">
                <a16:creationId xmlns:a16="http://schemas.microsoft.com/office/drawing/2014/main" id="{50B008BA-688E-4A75-976F-F4916A76A3A0}"/>
              </a:ext>
            </a:extLst>
          </p:cNvPr>
          <p:cNvSpPr txBox="1">
            <a:spLocks/>
          </p:cNvSpPr>
          <p:nvPr/>
        </p:nvSpPr>
        <p:spPr>
          <a:xfrm>
            <a:off x="464964" y="2116202"/>
            <a:ext cx="11251475" cy="5392783"/>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solidFill>
                  <a:schemeClr val="tx1"/>
                </a:solidFill>
                <a:cs typeface="Times New Roman" panose="02020603050405020304" pitchFamily="18" charset="0"/>
              </a:rPr>
              <a:t>Normal Python name resolution rules apply. If you have multiple base classes that declare a Meta inner class, only the first one will be used. This means the child’s Meta, if it exists, otherwise the Meta of the first parent, etc.</a:t>
            </a:r>
          </a:p>
          <a:p>
            <a:endParaRPr lang="en-US" sz="2000" dirty="0">
              <a:solidFill>
                <a:schemeClr val="tx1"/>
              </a:solidFill>
              <a:cs typeface="Times New Roman" panose="02020603050405020304" pitchFamily="18" charset="0"/>
            </a:endParaRPr>
          </a:p>
          <a:p>
            <a:r>
              <a:rPr lang="en-US" sz="2000" dirty="0">
                <a:solidFill>
                  <a:schemeClr val="tx1"/>
                </a:solidFill>
                <a:cs typeface="Times New Roman" panose="02020603050405020304" pitchFamily="18" charset="0"/>
              </a:rPr>
              <a:t>It’s possible to inherit from both Form and </a:t>
            </a:r>
            <a:r>
              <a:rPr lang="en-US" sz="2000" dirty="0" err="1">
                <a:solidFill>
                  <a:schemeClr val="tx1"/>
                </a:solidFill>
                <a:cs typeface="Times New Roman" panose="02020603050405020304" pitchFamily="18" charset="0"/>
              </a:rPr>
              <a:t>ModelForm</a:t>
            </a:r>
            <a:r>
              <a:rPr lang="en-US" sz="2000" dirty="0">
                <a:solidFill>
                  <a:schemeClr val="tx1"/>
                </a:solidFill>
                <a:cs typeface="Times New Roman" panose="02020603050405020304" pitchFamily="18" charset="0"/>
              </a:rPr>
              <a:t> simultaneously, however, you must ensure that </a:t>
            </a:r>
            <a:r>
              <a:rPr lang="en-US" sz="2000" dirty="0" err="1">
                <a:solidFill>
                  <a:schemeClr val="tx1"/>
                </a:solidFill>
                <a:cs typeface="Times New Roman" panose="02020603050405020304" pitchFamily="18" charset="0"/>
              </a:rPr>
              <a:t>ModelForm</a:t>
            </a:r>
            <a:r>
              <a:rPr lang="en-US" sz="2000" dirty="0">
                <a:solidFill>
                  <a:schemeClr val="tx1"/>
                </a:solidFill>
                <a:cs typeface="Times New Roman" panose="02020603050405020304" pitchFamily="18" charset="0"/>
              </a:rPr>
              <a:t> appears first in the MRO. This is because these classes rely on different </a:t>
            </a:r>
            <a:r>
              <a:rPr lang="en-US" sz="2000" dirty="0" err="1">
                <a:solidFill>
                  <a:schemeClr val="tx1"/>
                </a:solidFill>
                <a:cs typeface="Times New Roman" panose="02020603050405020304" pitchFamily="18" charset="0"/>
              </a:rPr>
              <a:t>metaclasses</a:t>
            </a:r>
            <a:r>
              <a:rPr lang="en-US" sz="2000" dirty="0">
                <a:solidFill>
                  <a:schemeClr val="tx1"/>
                </a:solidFill>
                <a:cs typeface="Times New Roman" panose="02020603050405020304" pitchFamily="18" charset="0"/>
              </a:rPr>
              <a:t> and a class can only have one </a:t>
            </a:r>
            <a:r>
              <a:rPr lang="en-US" sz="2000" dirty="0" err="1">
                <a:solidFill>
                  <a:schemeClr val="tx1"/>
                </a:solidFill>
                <a:cs typeface="Times New Roman" panose="02020603050405020304" pitchFamily="18" charset="0"/>
              </a:rPr>
              <a:t>metaclass</a:t>
            </a:r>
            <a:r>
              <a:rPr lang="en-US" sz="2000" dirty="0">
                <a:solidFill>
                  <a:schemeClr val="tx1"/>
                </a:solidFill>
                <a:cs typeface="Times New Roman" panose="02020603050405020304" pitchFamily="18" charset="0"/>
              </a:rPr>
              <a:t>.</a:t>
            </a:r>
          </a:p>
          <a:p>
            <a:endParaRPr lang="en-US" sz="2000" dirty="0">
              <a:solidFill>
                <a:schemeClr val="tx1"/>
              </a:solidFill>
              <a:cs typeface="Times New Roman" panose="02020603050405020304" pitchFamily="18" charset="0"/>
            </a:endParaRPr>
          </a:p>
          <a:p>
            <a:r>
              <a:rPr lang="en-US" sz="2000" dirty="0">
                <a:solidFill>
                  <a:schemeClr val="tx1"/>
                </a:solidFill>
                <a:cs typeface="Times New Roman" panose="02020603050405020304" pitchFamily="18" charset="0"/>
              </a:rPr>
              <a:t>It’s possible to declaratively remove a Field inherited from a parent class by setting the name to be None on the subclass.</a:t>
            </a:r>
          </a:p>
        </p:txBody>
      </p:sp>
    </p:spTree>
    <p:extLst>
      <p:ext uri="{BB962C8B-B14F-4D97-AF65-F5344CB8AC3E}">
        <p14:creationId xmlns:p14="http://schemas.microsoft.com/office/powerpoint/2010/main" val="79118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02B2-59B0-419F-9A2A-5168ADCF50FA}"/>
              </a:ext>
            </a:extLst>
          </p:cNvPr>
          <p:cNvSpPr>
            <a:spLocks noGrp="1"/>
          </p:cNvSpPr>
          <p:nvPr>
            <p:ph type="title"/>
          </p:nvPr>
        </p:nvSpPr>
        <p:spPr/>
        <p:txBody>
          <a:bodyPr/>
          <a:lstStyle/>
          <a:p>
            <a:r>
              <a:rPr lang="en-US" dirty="0"/>
              <a:t>Dynamic </a:t>
            </a:r>
            <a:r>
              <a:rPr lang="en-US" dirty="0" err="1"/>
              <a:t>url</a:t>
            </a:r>
            <a:r>
              <a:rPr lang="en-US" dirty="0"/>
              <a:t> </a:t>
            </a:r>
          </a:p>
        </p:txBody>
      </p:sp>
      <p:sp>
        <p:nvSpPr>
          <p:cNvPr id="3" name="TextBox 2">
            <a:extLst>
              <a:ext uri="{FF2B5EF4-FFF2-40B4-BE49-F238E27FC236}">
                <a16:creationId xmlns:a16="http://schemas.microsoft.com/office/drawing/2014/main" id="{352C4CCC-CE13-4043-956A-1C0E35CD1CAF}"/>
              </a:ext>
            </a:extLst>
          </p:cNvPr>
          <p:cNvSpPr txBox="1"/>
          <p:nvPr/>
        </p:nvSpPr>
        <p:spPr>
          <a:xfrm>
            <a:off x="416690" y="2442259"/>
            <a:ext cx="11188820" cy="2308324"/>
          </a:xfrm>
          <a:prstGeom prst="rect">
            <a:avLst/>
          </a:prstGeom>
          <a:noFill/>
        </p:spPr>
        <p:txBody>
          <a:bodyPr wrap="square" rtlCol="0">
            <a:spAutoFit/>
          </a:bodyPr>
          <a:lstStyle/>
          <a:p>
            <a:pPr marL="0" indent="0">
              <a:buNone/>
            </a:pPr>
            <a:r>
              <a:rPr lang="en-US" sz="1800" dirty="0" err="1">
                <a:cs typeface="Times New Roman" panose="02020603050405020304" pitchFamily="18" charset="0"/>
              </a:rPr>
              <a:t>urlpatterns</a:t>
            </a:r>
            <a:r>
              <a:rPr lang="en-US" sz="1800" dirty="0">
                <a:cs typeface="Times New Roman" panose="02020603050405020304" pitchFamily="18" charset="0"/>
              </a:rPr>
              <a:t> = [</a:t>
            </a:r>
          </a:p>
          <a:p>
            <a:pPr marL="0" indent="0">
              <a:buNone/>
            </a:pPr>
            <a:r>
              <a:rPr lang="en-US" sz="1800" dirty="0">
                <a:cs typeface="Times New Roman" panose="02020603050405020304" pitchFamily="18" charset="0"/>
              </a:rPr>
              <a:t>    path(‘student/', </a:t>
            </a:r>
            <a:r>
              <a:rPr lang="en-US" sz="1800" dirty="0" err="1">
                <a:cs typeface="Times New Roman" panose="02020603050405020304" pitchFamily="18" charset="0"/>
              </a:rPr>
              <a:t>views.show_details</a:t>
            </a:r>
            <a:r>
              <a:rPr lang="en-US" sz="1800" dirty="0">
                <a:cs typeface="Times New Roman" panose="02020603050405020304" pitchFamily="18" charset="0"/>
              </a:rPr>
              <a:t>, name=“detail”),</a:t>
            </a:r>
          </a:p>
          <a:p>
            <a:pPr marL="0" indent="0">
              <a:buNone/>
            </a:pPr>
            <a:r>
              <a:rPr lang="en-US" sz="1800" dirty="0">
                <a:cs typeface="Times New Roman" panose="02020603050405020304" pitchFamily="18" charset="0"/>
              </a:rPr>
              <a:t>    path(‘student/&lt;</a:t>
            </a:r>
            <a:r>
              <a:rPr lang="en-US" sz="1800" dirty="0" err="1">
                <a:solidFill>
                  <a:srgbClr val="00B050"/>
                </a:solidFill>
                <a:cs typeface="Times New Roman" panose="02020603050405020304" pitchFamily="18" charset="0"/>
              </a:rPr>
              <a:t>my_id</a:t>
            </a:r>
            <a:r>
              <a:rPr lang="en-US" sz="1800" dirty="0">
                <a:cs typeface="Times New Roman" panose="02020603050405020304" pitchFamily="18" charset="0"/>
              </a:rPr>
              <a:t>&gt;/', </a:t>
            </a:r>
            <a:r>
              <a:rPr lang="en-US" sz="1800" dirty="0" err="1">
                <a:cs typeface="Times New Roman" panose="02020603050405020304" pitchFamily="18" charset="0"/>
              </a:rPr>
              <a:t>views.show_details</a:t>
            </a:r>
            <a:r>
              <a:rPr lang="en-US" sz="1800" dirty="0">
                <a:cs typeface="Times New Roman" panose="02020603050405020304" pitchFamily="18" charset="0"/>
              </a:rPr>
              <a:t>, name=“detail”),</a:t>
            </a:r>
          </a:p>
          <a:p>
            <a:pPr marL="0" indent="0">
              <a:buNone/>
            </a:pPr>
            <a:r>
              <a:rPr lang="en-US" sz="1800" dirty="0">
                <a:cs typeface="Times New Roman" panose="02020603050405020304" pitchFamily="18" charset="0"/>
              </a:rPr>
              <a:t>    path(‘student/&lt;</a:t>
            </a:r>
            <a:r>
              <a:rPr lang="en-US" sz="1800" dirty="0" err="1">
                <a:solidFill>
                  <a:srgbClr val="00B050"/>
                </a:solidFill>
                <a:cs typeface="Times New Roman" panose="02020603050405020304" pitchFamily="18" charset="0"/>
              </a:rPr>
              <a:t>int:my_id</a:t>
            </a:r>
            <a:r>
              <a:rPr lang="en-US" sz="1800" dirty="0">
                <a:cs typeface="Times New Roman" panose="02020603050405020304" pitchFamily="18" charset="0"/>
              </a:rPr>
              <a:t>&gt;/', </a:t>
            </a:r>
            <a:r>
              <a:rPr lang="en-US" sz="1800" dirty="0" err="1">
                <a:cs typeface="Times New Roman" panose="02020603050405020304" pitchFamily="18" charset="0"/>
              </a:rPr>
              <a:t>views.shows_details</a:t>
            </a:r>
            <a:r>
              <a:rPr lang="en-US" sz="1800" dirty="0">
                <a:cs typeface="Times New Roman" panose="02020603050405020304" pitchFamily="18" charset="0"/>
              </a:rPr>
              <a:t>, name=“detail”),</a:t>
            </a:r>
          </a:p>
          <a:p>
            <a:pPr marL="0" indent="0">
              <a:buNone/>
            </a:pPr>
            <a:r>
              <a:rPr lang="en-US" sz="1800" dirty="0">
                <a:cs typeface="Times New Roman" panose="02020603050405020304" pitchFamily="18" charset="0"/>
              </a:rPr>
              <a:t>    path(‘student /&lt;</a:t>
            </a:r>
            <a:r>
              <a:rPr lang="en-US" sz="1800" dirty="0" err="1">
                <a:solidFill>
                  <a:srgbClr val="00B050"/>
                </a:solidFill>
                <a:cs typeface="Times New Roman" panose="02020603050405020304" pitchFamily="18" charset="0"/>
              </a:rPr>
              <a:t>int:my_id</a:t>
            </a:r>
            <a:r>
              <a:rPr lang="en-US" sz="1800" dirty="0">
                <a:cs typeface="Times New Roman" panose="02020603050405020304" pitchFamily="18" charset="0"/>
              </a:rPr>
              <a:t>&gt;/&lt;</a:t>
            </a:r>
            <a:r>
              <a:rPr lang="en-US" sz="1800" dirty="0" err="1">
                <a:cs typeface="Times New Roman" panose="02020603050405020304" pitchFamily="18" charset="0"/>
              </a:rPr>
              <a:t>int:my_subid</a:t>
            </a:r>
            <a:r>
              <a:rPr lang="en-US" sz="1800" dirty="0">
                <a:cs typeface="Times New Roman" panose="02020603050405020304" pitchFamily="18" charset="0"/>
              </a:rPr>
              <a:t>&gt;/', </a:t>
            </a:r>
            <a:r>
              <a:rPr lang="en-US" sz="1800" dirty="0" err="1">
                <a:cs typeface="Times New Roman" panose="02020603050405020304" pitchFamily="18" charset="0"/>
              </a:rPr>
              <a:t>views.shows_details</a:t>
            </a:r>
            <a:r>
              <a:rPr lang="en-US" sz="1800" dirty="0">
                <a:cs typeface="Times New Roman" panose="02020603050405020304" pitchFamily="18" charset="0"/>
              </a:rPr>
              <a:t>, name=“detail”),</a:t>
            </a:r>
          </a:p>
          <a:p>
            <a:pPr marL="0" indent="0">
              <a:buNone/>
            </a:pPr>
            <a:r>
              <a:rPr lang="en-US" sz="1800" dirty="0">
                <a:cs typeface="Times New Roman" panose="02020603050405020304" pitchFamily="18" charset="0"/>
              </a:rPr>
              <a:t>    path(‘student/&lt;</a:t>
            </a:r>
            <a:r>
              <a:rPr lang="en-US" sz="1800" dirty="0" err="1">
                <a:solidFill>
                  <a:srgbClr val="00B050"/>
                </a:solidFill>
                <a:cs typeface="Times New Roman" panose="02020603050405020304" pitchFamily="18" charset="0"/>
              </a:rPr>
              <a:t>int:id</a:t>
            </a:r>
            <a:r>
              <a:rPr lang="en-US" sz="1800" dirty="0">
                <a:cs typeface="Times New Roman" panose="02020603050405020304" pitchFamily="18" charset="0"/>
              </a:rPr>
              <a:t>&gt;/&lt;</a:t>
            </a:r>
            <a:r>
              <a:rPr lang="en-US" sz="1800" dirty="0" err="1">
                <a:cs typeface="Times New Roman" panose="02020603050405020304" pitchFamily="18" charset="0"/>
              </a:rPr>
              <a:t>int:subid</a:t>
            </a:r>
            <a:r>
              <a:rPr lang="en-US" sz="1800" dirty="0">
                <a:cs typeface="Times New Roman" panose="02020603050405020304" pitchFamily="18" charset="0"/>
              </a:rPr>
              <a:t>&gt;/&lt;</a:t>
            </a:r>
            <a:r>
              <a:rPr lang="en-US" sz="1800" dirty="0" err="1">
                <a:cs typeface="Times New Roman" panose="02020603050405020304" pitchFamily="18" charset="0"/>
              </a:rPr>
              <a:t>slug:my_slug</a:t>
            </a:r>
            <a:r>
              <a:rPr lang="en-US" sz="1800" dirty="0">
                <a:cs typeface="Times New Roman" panose="02020603050405020304" pitchFamily="18" charset="0"/>
              </a:rPr>
              <a:t>&gt;/', </a:t>
            </a:r>
            <a:r>
              <a:rPr lang="en-US" sz="1800" dirty="0" err="1">
                <a:cs typeface="Times New Roman" panose="02020603050405020304" pitchFamily="18" charset="0"/>
              </a:rPr>
              <a:t>views.shows_details</a:t>
            </a:r>
            <a:r>
              <a:rPr lang="en-US" sz="1800" dirty="0">
                <a:cs typeface="Times New Roman" panose="02020603050405020304" pitchFamily="18" charset="0"/>
              </a:rPr>
              <a:t>, name=“detail”),</a:t>
            </a:r>
          </a:p>
          <a:p>
            <a:pPr marL="0" indent="0">
              <a:buNone/>
            </a:pPr>
            <a:r>
              <a:rPr lang="en-US" dirty="0">
                <a:cs typeface="Times New Roman" panose="02020603050405020304" pitchFamily="18" charset="0"/>
              </a:rPr>
              <a:t>]</a:t>
            </a:r>
            <a:endParaRPr lang="en-US" sz="1800" dirty="0">
              <a:cs typeface="Times New Roman" panose="02020603050405020304" pitchFamily="18" charset="0"/>
            </a:endParaRPr>
          </a:p>
          <a:p>
            <a:endParaRPr lang="en-US" dirty="0"/>
          </a:p>
        </p:txBody>
      </p:sp>
    </p:spTree>
    <p:extLst>
      <p:ext uri="{BB962C8B-B14F-4D97-AF65-F5344CB8AC3E}">
        <p14:creationId xmlns:p14="http://schemas.microsoft.com/office/powerpoint/2010/main" val="103172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B8EA-8121-421F-8C08-730F5B5C8F26}"/>
              </a:ext>
            </a:extLst>
          </p:cNvPr>
          <p:cNvSpPr>
            <a:spLocks noGrp="1"/>
          </p:cNvSpPr>
          <p:nvPr>
            <p:ph type="title"/>
          </p:nvPr>
        </p:nvSpPr>
        <p:spPr/>
        <p:txBody>
          <a:bodyPr/>
          <a:lstStyle/>
          <a:p>
            <a:r>
              <a:rPr lang="en-US" dirty="0"/>
              <a:t>Path converter</a:t>
            </a:r>
          </a:p>
        </p:txBody>
      </p:sp>
      <p:pic>
        <p:nvPicPr>
          <p:cNvPr id="3" name="Picture 2">
            <a:extLst>
              <a:ext uri="{FF2B5EF4-FFF2-40B4-BE49-F238E27FC236}">
                <a16:creationId xmlns:a16="http://schemas.microsoft.com/office/drawing/2014/main" id="{91210AF0-73BD-4154-AA81-A131A04A5088}"/>
              </a:ext>
            </a:extLst>
          </p:cNvPr>
          <p:cNvPicPr>
            <a:picLocks noChangeAspect="1"/>
          </p:cNvPicPr>
          <p:nvPr/>
        </p:nvPicPr>
        <p:blipFill>
          <a:blip r:embed="rId2"/>
          <a:stretch>
            <a:fillRect/>
          </a:stretch>
        </p:blipFill>
        <p:spPr>
          <a:xfrm>
            <a:off x="419644" y="1844180"/>
            <a:ext cx="11028620" cy="5669771"/>
          </a:xfrm>
          <a:prstGeom prst="rect">
            <a:avLst/>
          </a:prstGeom>
        </p:spPr>
      </p:pic>
    </p:spTree>
    <p:extLst>
      <p:ext uri="{BB962C8B-B14F-4D97-AF65-F5344CB8AC3E}">
        <p14:creationId xmlns:p14="http://schemas.microsoft.com/office/powerpoint/2010/main" val="241681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FCA58-9251-40C3-8B7A-E22442A8901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9DF21CC-1F96-4A14-B614-9BABF1EB1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2210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1EBE-BBA1-425D-8BCE-233BB33A5A0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29450A6-68DE-4775-B51E-B4FAE00F5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4915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AEC1-1A57-443B-948E-D3590C5DFBA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0F92E3C-E1B6-4D79-9BBD-220AC1826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6137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FF06F-FFBC-4875-9473-172B60B0C24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B8433A3-8425-473E-9D73-1675FFE91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0063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731B2-ECD3-47E2-8544-BB8685707EF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F6ED7FC-FB68-4D91-B025-C9E5C380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820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F643F-BD42-43A8-9A25-5A54928E8E1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805A553-048D-4688-805C-72CA456AD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5669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D4D2A-660C-4176-A3C9-71DDA056EA2D}"/>
              </a:ext>
            </a:extLst>
          </p:cNvPr>
          <p:cNvSpPr>
            <a:spLocks noGrp="1"/>
          </p:cNvSpPr>
          <p:nvPr>
            <p:ph type="title"/>
          </p:nvPr>
        </p:nvSpPr>
        <p:spPr/>
        <p:txBody>
          <a:bodyPr/>
          <a:lstStyle/>
          <a:p>
            <a:r>
              <a:rPr lang="en-US" dirty="0"/>
              <a:t>Types of views</a:t>
            </a:r>
          </a:p>
        </p:txBody>
      </p:sp>
      <p:sp>
        <p:nvSpPr>
          <p:cNvPr id="3" name="Content Placeholder 2">
            <a:extLst>
              <a:ext uri="{FF2B5EF4-FFF2-40B4-BE49-F238E27FC236}">
                <a16:creationId xmlns:a16="http://schemas.microsoft.com/office/drawing/2014/main" id="{93DFCF17-E313-43C8-AC3D-4C0DEB27B263}"/>
              </a:ext>
            </a:extLst>
          </p:cNvPr>
          <p:cNvSpPr>
            <a:spLocks noGrp="1"/>
          </p:cNvSpPr>
          <p:nvPr>
            <p:ph idx="1"/>
          </p:nvPr>
        </p:nvSpPr>
        <p:spPr/>
        <p:txBody>
          <a:bodyPr/>
          <a:lstStyle/>
          <a:p>
            <a:r>
              <a:rPr lang="en-US" dirty="0"/>
              <a:t>Function based views</a:t>
            </a:r>
          </a:p>
          <a:p>
            <a:r>
              <a:rPr lang="en-US" dirty="0"/>
              <a:t>Class based views</a:t>
            </a:r>
          </a:p>
        </p:txBody>
      </p:sp>
    </p:spTree>
    <p:extLst>
      <p:ext uri="{BB962C8B-B14F-4D97-AF65-F5344CB8AC3E}">
        <p14:creationId xmlns:p14="http://schemas.microsoft.com/office/powerpoint/2010/main" val="310681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707D-0ACA-4211-9B7C-D2EDDB994797}"/>
              </a:ext>
            </a:extLst>
          </p:cNvPr>
          <p:cNvSpPr>
            <a:spLocks noGrp="1"/>
          </p:cNvSpPr>
          <p:nvPr>
            <p:ph type="title"/>
          </p:nvPr>
        </p:nvSpPr>
        <p:spPr/>
        <p:txBody>
          <a:bodyPr/>
          <a:lstStyle/>
          <a:p>
            <a:r>
              <a:rPr lang="en-US" dirty="0"/>
              <a:t>Custom path converter</a:t>
            </a:r>
          </a:p>
        </p:txBody>
      </p:sp>
      <p:sp>
        <p:nvSpPr>
          <p:cNvPr id="3" name="Content Placeholder 2">
            <a:extLst>
              <a:ext uri="{FF2B5EF4-FFF2-40B4-BE49-F238E27FC236}">
                <a16:creationId xmlns:a16="http://schemas.microsoft.com/office/drawing/2014/main" id="{77212F12-CE9E-4AD7-864B-0A60DCA038BC}"/>
              </a:ext>
            </a:extLst>
          </p:cNvPr>
          <p:cNvSpPr txBox="1">
            <a:spLocks/>
          </p:cNvSpPr>
          <p:nvPr/>
        </p:nvSpPr>
        <p:spPr>
          <a:xfrm>
            <a:off x="575894" y="2091917"/>
            <a:ext cx="11481786" cy="560832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1600" b="1" u="sng" dirty="0">
                <a:solidFill>
                  <a:srgbClr val="00B050"/>
                </a:solidFill>
                <a:cs typeface="Times New Roman" panose="02020603050405020304" pitchFamily="18" charset="0"/>
              </a:rPr>
              <a:t>Create a Path Converter Class </a:t>
            </a:r>
          </a:p>
          <a:p>
            <a:pPr marL="0" indent="0">
              <a:buFont typeface="Wingdings 2" panose="05020102010507070707" pitchFamily="18" charset="2"/>
              <a:buNone/>
            </a:pPr>
            <a:r>
              <a:rPr lang="en-US" sz="1600" dirty="0">
                <a:cs typeface="Times New Roman" panose="02020603050405020304" pitchFamily="18" charset="0"/>
              </a:rPr>
              <a:t>class </a:t>
            </a:r>
            <a:r>
              <a:rPr lang="en-US" sz="1600" dirty="0" err="1">
                <a:cs typeface="Times New Roman" panose="02020603050405020304" pitchFamily="18" charset="0"/>
              </a:rPr>
              <a:t>FourDigitYearConverter</a:t>
            </a:r>
            <a:r>
              <a:rPr lang="en-US" sz="1600" dirty="0">
                <a:cs typeface="Times New Roman" panose="02020603050405020304" pitchFamily="18" charset="0"/>
              </a:rPr>
              <a:t>:</a:t>
            </a:r>
          </a:p>
          <a:p>
            <a:pPr marL="0" indent="0">
              <a:buFont typeface="Wingdings 2" panose="05020102010507070707" pitchFamily="18" charset="2"/>
              <a:buNone/>
            </a:pPr>
            <a:r>
              <a:rPr lang="en-US" sz="1600" dirty="0">
                <a:cs typeface="Times New Roman" panose="02020603050405020304" pitchFamily="18" charset="0"/>
              </a:rPr>
              <a:t>    regex = '[0-9]{4}'</a:t>
            </a:r>
          </a:p>
          <a:p>
            <a:pPr marL="0" indent="0">
              <a:buFont typeface="Wingdings 2" panose="05020102010507070707" pitchFamily="18" charset="2"/>
              <a:buNone/>
            </a:pPr>
            <a:r>
              <a:rPr lang="en-US" sz="1600" dirty="0">
                <a:cs typeface="Times New Roman" panose="02020603050405020304" pitchFamily="18" charset="0"/>
              </a:rPr>
              <a:t>    def </a:t>
            </a:r>
            <a:r>
              <a:rPr lang="en-US" sz="1600" dirty="0" err="1">
                <a:cs typeface="Times New Roman" panose="02020603050405020304" pitchFamily="18" charset="0"/>
              </a:rPr>
              <a:t>to_python</a:t>
            </a:r>
            <a:r>
              <a:rPr lang="en-US" sz="1600" dirty="0">
                <a:cs typeface="Times New Roman" panose="02020603050405020304" pitchFamily="18" charset="0"/>
              </a:rPr>
              <a:t>(self, value):</a:t>
            </a:r>
          </a:p>
          <a:p>
            <a:pPr marL="0" indent="0">
              <a:buFont typeface="Wingdings 2" panose="05020102010507070707" pitchFamily="18" charset="2"/>
              <a:buNone/>
            </a:pPr>
            <a:r>
              <a:rPr lang="en-US" sz="1600" dirty="0">
                <a:cs typeface="Times New Roman" panose="02020603050405020304" pitchFamily="18" charset="0"/>
              </a:rPr>
              <a:t>        return int(value)</a:t>
            </a:r>
          </a:p>
          <a:p>
            <a:pPr marL="0" indent="0">
              <a:buFont typeface="Wingdings 2" panose="05020102010507070707" pitchFamily="18" charset="2"/>
              <a:buNone/>
            </a:pPr>
            <a:r>
              <a:rPr lang="en-US" sz="1600" dirty="0">
                <a:cs typeface="Times New Roman" panose="02020603050405020304" pitchFamily="18" charset="0"/>
              </a:rPr>
              <a:t>    def </a:t>
            </a:r>
            <a:r>
              <a:rPr lang="en-US" sz="1600" dirty="0" err="1">
                <a:cs typeface="Times New Roman" panose="02020603050405020304" pitchFamily="18" charset="0"/>
              </a:rPr>
              <a:t>to_url</a:t>
            </a:r>
            <a:r>
              <a:rPr lang="en-US" sz="1600" dirty="0">
                <a:cs typeface="Times New Roman" panose="02020603050405020304" pitchFamily="18" charset="0"/>
              </a:rPr>
              <a:t>(self, value):</a:t>
            </a:r>
          </a:p>
          <a:p>
            <a:pPr marL="0" indent="0">
              <a:buFont typeface="Wingdings 2" panose="05020102010507070707" pitchFamily="18" charset="2"/>
              <a:buNone/>
            </a:pPr>
            <a:r>
              <a:rPr lang="en-US" sz="1600" dirty="0">
                <a:cs typeface="Times New Roman" panose="02020603050405020304" pitchFamily="18" charset="0"/>
              </a:rPr>
              <a:t>        return '%04d' % value</a:t>
            </a:r>
          </a:p>
          <a:p>
            <a:pPr marL="0" indent="0">
              <a:buFont typeface="Wingdings 2" panose="05020102010507070707" pitchFamily="18" charset="2"/>
              <a:buNone/>
            </a:pPr>
            <a:r>
              <a:rPr lang="en-US" sz="1600" dirty="0">
                <a:cs typeface="Times New Roman" panose="02020603050405020304" pitchFamily="18" charset="0"/>
              </a:rPr>
              <a:t>Where </a:t>
            </a:r>
          </a:p>
          <a:p>
            <a:r>
              <a:rPr lang="en-US" sz="1600" dirty="0">
                <a:cs typeface="Times New Roman" panose="02020603050405020304" pitchFamily="18" charset="0"/>
              </a:rPr>
              <a:t>regex is an attribute, as a string.</a:t>
            </a:r>
          </a:p>
          <a:p>
            <a:r>
              <a:rPr lang="en-US" sz="1600" dirty="0" err="1">
                <a:cs typeface="Times New Roman" panose="02020603050405020304" pitchFamily="18" charset="0"/>
              </a:rPr>
              <a:t>to_python</a:t>
            </a:r>
            <a:r>
              <a:rPr lang="en-US" sz="1600" dirty="0">
                <a:cs typeface="Times New Roman" panose="02020603050405020304" pitchFamily="18" charset="0"/>
              </a:rPr>
              <a:t>(self, value) method, which handles converting the matched string into the type that should be passed to the view function. It should raise </a:t>
            </a:r>
            <a:r>
              <a:rPr lang="en-US" sz="1600" dirty="0" err="1">
                <a:cs typeface="Times New Roman" panose="02020603050405020304" pitchFamily="18" charset="0"/>
              </a:rPr>
              <a:t>ValueError</a:t>
            </a:r>
            <a:r>
              <a:rPr lang="en-US" sz="1600" dirty="0">
                <a:cs typeface="Times New Roman" panose="02020603050405020304" pitchFamily="18" charset="0"/>
              </a:rPr>
              <a:t> if it can’t convert the given value. A </a:t>
            </a:r>
            <a:r>
              <a:rPr lang="en-US" sz="1600" dirty="0" err="1">
                <a:cs typeface="Times New Roman" panose="02020603050405020304" pitchFamily="18" charset="0"/>
              </a:rPr>
              <a:t>ValueError</a:t>
            </a:r>
            <a:r>
              <a:rPr lang="en-US" sz="1600" dirty="0">
                <a:cs typeface="Times New Roman" panose="02020603050405020304" pitchFamily="18" charset="0"/>
              </a:rPr>
              <a:t> is interpreted as no match and as a consequence a 404 response is sent to the user unless another URL pattern matches.</a:t>
            </a:r>
          </a:p>
          <a:p>
            <a:r>
              <a:rPr lang="en-US" sz="1600" dirty="0" err="1">
                <a:cs typeface="Times New Roman" panose="02020603050405020304" pitchFamily="18" charset="0"/>
              </a:rPr>
              <a:t>to_url</a:t>
            </a:r>
            <a:r>
              <a:rPr lang="en-US" sz="1600" dirty="0">
                <a:cs typeface="Times New Roman" panose="02020603050405020304" pitchFamily="18" charset="0"/>
              </a:rPr>
              <a:t>(self, value) method, which handles converting the Python type into a string to be used in the URL.</a:t>
            </a:r>
          </a:p>
        </p:txBody>
      </p:sp>
    </p:spTree>
    <p:extLst>
      <p:ext uri="{BB962C8B-B14F-4D97-AF65-F5344CB8AC3E}">
        <p14:creationId xmlns:p14="http://schemas.microsoft.com/office/powerpoint/2010/main" val="417055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2C12-9252-4766-AFAB-DE82B22620D4}"/>
              </a:ext>
            </a:extLst>
          </p:cNvPr>
          <p:cNvSpPr>
            <a:spLocks noGrp="1"/>
          </p:cNvSpPr>
          <p:nvPr>
            <p:ph type="title"/>
          </p:nvPr>
        </p:nvSpPr>
        <p:spPr/>
        <p:txBody>
          <a:bodyPr/>
          <a:lstStyle/>
          <a:p>
            <a:r>
              <a:rPr lang="en-US" dirty="0"/>
              <a:t>Custom path converter</a:t>
            </a:r>
          </a:p>
        </p:txBody>
      </p:sp>
      <p:sp>
        <p:nvSpPr>
          <p:cNvPr id="3" name="Content Placeholder 2">
            <a:extLst>
              <a:ext uri="{FF2B5EF4-FFF2-40B4-BE49-F238E27FC236}">
                <a16:creationId xmlns:a16="http://schemas.microsoft.com/office/drawing/2014/main" id="{20FEE42D-6A44-4DC7-9DA9-E9E4FFFC9430}"/>
              </a:ext>
            </a:extLst>
          </p:cNvPr>
          <p:cNvSpPr txBox="1">
            <a:spLocks/>
          </p:cNvSpPr>
          <p:nvPr/>
        </p:nvSpPr>
        <p:spPr>
          <a:xfrm>
            <a:off x="575894" y="2216204"/>
            <a:ext cx="10972800" cy="5608320"/>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b="1" u="sng" dirty="0">
                <a:solidFill>
                  <a:srgbClr val="00B050"/>
                </a:solidFill>
                <a:latin typeface="Times New Roman" panose="02020603050405020304" pitchFamily="18" charset="0"/>
                <a:cs typeface="Times New Roman" panose="02020603050405020304" pitchFamily="18" charset="0"/>
              </a:rPr>
              <a:t>Register Path Converter</a:t>
            </a:r>
          </a:p>
          <a:p>
            <a:pPr marL="0" indent="0">
              <a:buFont typeface="Wingdings 2" panose="05020102010507070707" pitchFamily="18" charset="2"/>
              <a:buNone/>
            </a:pPr>
            <a:r>
              <a:rPr lang="en-US" sz="2000" b="1" dirty="0">
                <a:latin typeface="Times New Roman" panose="02020603050405020304" pitchFamily="18" charset="0"/>
                <a:cs typeface="Times New Roman" panose="02020603050405020304" pitchFamily="18" charset="0"/>
              </a:rPr>
              <a:t>urls.py</a:t>
            </a:r>
          </a:p>
          <a:p>
            <a:pPr marL="0" indent="0">
              <a:buFont typeface="Wingdings 2" panose="05020102010507070707" pitchFamily="18" charset="2"/>
              <a:buNone/>
            </a:pPr>
            <a:r>
              <a:rPr lang="en-US" sz="2000" dirty="0">
                <a:latin typeface="Times New Roman" panose="02020603050405020304" pitchFamily="18" charset="0"/>
                <a:cs typeface="Times New Roman" panose="02020603050405020304" pitchFamily="18" charset="0"/>
              </a:rPr>
              <a:t>from </a:t>
            </a:r>
            <a:r>
              <a:rPr lang="en-US" sz="2000" dirty="0" err="1">
                <a:latin typeface="Times New Roman" panose="02020603050405020304" pitchFamily="18" charset="0"/>
                <a:cs typeface="Times New Roman" panose="02020603050405020304" pitchFamily="18" charset="0"/>
              </a:rPr>
              <a:t>django.urls</a:t>
            </a:r>
            <a:r>
              <a:rPr lang="en-US" sz="2000" dirty="0">
                <a:latin typeface="Times New Roman" panose="02020603050405020304" pitchFamily="18" charset="0"/>
                <a:cs typeface="Times New Roman" panose="02020603050405020304" pitchFamily="18" charset="0"/>
              </a:rPr>
              <a:t> import path, </a:t>
            </a:r>
            <a:r>
              <a:rPr lang="en-US" sz="2000" b="1" dirty="0" err="1">
                <a:latin typeface="Times New Roman" panose="02020603050405020304" pitchFamily="18" charset="0"/>
                <a:cs typeface="Times New Roman" panose="02020603050405020304" pitchFamily="18" charset="0"/>
              </a:rPr>
              <a:t>register_converter</a:t>
            </a:r>
            <a:endParaRPr lang="en-US" sz="2000" b="1"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pPr>
            <a:r>
              <a:rPr lang="en-US" sz="2000" dirty="0">
                <a:latin typeface="Times New Roman" panose="02020603050405020304" pitchFamily="18" charset="0"/>
                <a:cs typeface="Times New Roman" panose="02020603050405020304" pitchFamily="18" charset="0"/>
              </a:rPr>
              <a:t>from . import </a:t>
            </a:r>
            <a:r>
              <a:rPr lang="en-US" sz="2000" b="1" dirty="0">
                <a:latin typeface="Times New Roman" panose="02020603050405020304" pitchFamily="18" charset="0"/>
                <a:cs typeface="Times New Roman" panose="02020603050405020304" pitchFamily="18" charset="0"/>
              </a:rPr>
              <a:t>converters</a:t>
            </a:r>
            <a:r>
              <a:rPr lang="en-US" sz="2000" dirty="0">
                <a:latin typeface="Times New Roman" panose="02020603050405020304" pitchFamily="18" charset="0"/>
                <a:cs typeface="Times New Roman" panose="02020603050405020304" pitchFamily="18" charset="0"/>
              </a:rPr>
              <a:t>, views</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pPr>
            <a:r>
              <a:rPr lang="en-US" sz="2000" b="1" dirty="0" err="1">
                <a:latin typeface="Times New Roman" panose="02020603050405020304" pitchFamily="18" charset="0"/>
                <a:cs typeface="Times New Roman" panose="02020603050405020304" pitchFamily="18" charset="0"/>
              </a:rPr>
              <a:t>register_converter</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converters.FourDigitYearConverter</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yyyy</a:t>
            </a:r>
            <a:r>
              <a:rPr lang="en-US" sz="2000" b="1" dirty="0">
                <a:latin typeface="Times New Roman" panose="02020603050405020304" pitchFamily="18" charset="0"/>
                <a:cs typeface="Times New Roman" panose="02020603050405020304" pitchFamily="18" charset="0"/>
              </a:rPr>
              <a:t>')</a:t>
            </a:r>
          </a:p>
          <a:p>
            <a:pPr marL="0" indent="0">
              <a:buFont typeface="Wingdings 2" panose="05020102010507070707" pitchFamily="18" charset="2"/>
              <a:buNone/>
            </a:pPr>
            <a:r>
              <a:rPr lang="en-US" sz="2000" dirty="0" err="1">
                <a:latin typeface="Times New Roman" panose="02020603050405020304" pitchFamily="18" charset="0"/>
                <a:cs typeface="Times New Roman" panose="02020603050405020304" pitchFamily="18" charset="0"/>
              </a:rPr>
              <a:t>urlpatterns</a:t>
            </a:r>
            <a:r>
              <a:rPr lang="en-US" sz="2000" dirty="0">
                <a:latin typeface="Times New Roman" panose="02020603050405020304" pitchFamily="18" charset="0"/>
                <a:cs typeface="Times New Roman" panose="02020603050405020304" pitchFamily="18" charset="0"/>
              </a:rPr>
              <a:t> = [</a:t>
            </a:r>
          </a:p>
          <a:p>
            <a:pPr marL="0" indent="0">
              <a:buFont typeface="Wingdings 2" panose="05020102010507070707" pitchFamily="18" charset="2"/>
              <a:buNone/>
            </a:pPr>
            <a:r>
              <a:rPr lang="en-US" sz="2000" dirty="0">
                <a:latin typeface="Times New Roman" panose="02020603050405020304" pitchFamily="18" charset="0"/>
                <a:cs typeface="Times New Roman" panose="02020603050405020304" pitchFamily="18" charset="0"/>
              </a:rPr>
              <a:t>	path('session/&lt;</a:t>
            </a:r>
            <a:r>
              <a:rPr lang="en-US" sz="2000" dirty="0" err="1">
                <a:latin typeface="Times New Roman" panose="02020603050405020304" pitchFamily="18" charset="0"/>
                <a:cs typeface="Times New Roman" panose="02020603050405020304" pitchFamily="18" charset="0"/>
              </a:rPr>
              <a:t>yyyy:year</a:t>
            </a:r>
            <a:r>
              <a:rPr lang="en-US" sz="2000" dirty="0">
                <a:latin typeface="Times New Roman" panose="02020603050405020304" pitchFamily="18" charset="0"/>
                <a:cs typeface="Times New Roman" panose="02020603050405020304" pitchFamily="18" charset="0"/>
              </a:rPr>
              <a:t>&gt;/', </a:t>
            </a:r>
            <a:r>
              <a:rPr lang="en-US" sz="2000" dirty="0" err="1">
                <a:latin typeface="Times New Roman" panose="02020603050405020304" pitchFamily="18" charset="0"/>
                <a:cs typeface="Times New Roman" panose="02020603050405020304" pitchFamily="18" charset="0"/>
              </a:rPr>
              <a:t>views.show_details</a:t>
            </a:r>
            <a:r>
              <a:rPr lang="en-US" sz="2000" dirty="0">
                <a:latin typeface="Times New Roman" panose="02020603050405020304" pitchFamily="18" charset="0"/>
                <a:cs typeface="Times New Roman" panose="02020603050405020304" pitchFamily="18" charset="0"/>
              </a:rPr>
              <a:t>, name="detail")</a:t>
            </a:r>
          </a:p>
          <a:p>
            <a:pPr marL="0" indent="0">
              <a:buFont typeface="Wingdings 2" panose="05020102010507070707" pitchFamily="18" charset="2"/>
              <a:buNone/>
            </a:pPr>
            <a:r>
              <a:rPr lang="en-US" sz="2000" dirty="0">
                <a:latin typeface="Times New Roman" panose="02020603050405020304" pitchFamily="18" charset="0"/>
                <a:cs typeface="Times New Roman" panose="02020603050405020304" pitchFamily="18" charset="0"/>
              </a:rPr>
              <a:t>]</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0074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6C440-4D4F-4138-8603-B98C79DAAC30}"/>
              </a:ext>
            </a:extLst>
          </p:cNvPr>
          <p:cNvSpPr>
            <a:spLocks noGrp="1"/>
          </p:cNvSpPr>
          <p:nvPr>
            <p:ph type="title"/>
          </p:nvPr>
        </p:nvSpPr>
        <p:spPr/>
        <p:txBody>
          <a:bodyPr/>
          <a:lstStyle/>
          <a:p>
            <a:r>
              <a:rPr lang="en-US" dirty="0"/>
              <a:t>Messages framework</a:t>
            </a:r>
          </a:p>
        </p:txBody>
      </p:sp>
      <p:sp>
        <p:nvSpPr>
          <p:cNvPr id="3" name="Content Placeholder 2">
            <a:extLst>
              <a:ext uri="{FF2B5EF4-FFF2-40B4-BE49-F238E27FC236}">
                <a16:creationId xmlns:a16="http://schemas.microsoft.com/office/drawing/2014/main" id="{5F402D96-F312-4A6F-B892-CC0A212C016E}"/>
              </a:ext>
            </a:extLst>
          </p:cNvPr>
          <p:cNvSpPr txBox="1">
            <a:spLocks/>
          </p:cNvSpPr>
          <p:nvPr/>
        </p:nvSpPr>
        <p:spPr>
          <a:xfrm>
            <a:off x="575894" y="2345284"/>
            <a:ext cx="10515600" cy="4351338"/>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cs typeface="Times New Roman" panose="02020603050405020304" pitchFamily="18" charset="0"/>
              </a:rPr>
              <a:t>The messages framework allows you to temporarily store messages in one request and retrieve them for display in a subsequent request. </a:t>
            </a:r>
          </a:p>
          <a:p>
            <a:pPr marL="0" indent="0">
              <a:buFont typeface="Wingdings 2" panose="05020102010507070707" pitchFamily="18" charset="2"/>
              <a:buNone/>
            </a:pPr>
            <a:r>
              <a:rPr lang="en-US" sz="2000" dirty="0">
                <a:cs typeface="Times New Roman" panose="02020603050405020304" pitchFamily="18" charset="0"/>
              </a:rPr>
              <a:t>Django provides full support for cookie- and session-based messaging, for both anonymous and authenticated users.</a:t>
            </a:r>
          </a:p>
          <a:p>
            <a:pPr marL="0" indent="0">
              <a:buFont typeface="Wingdings 2" panose="05020102010507070707" pitchFamily="18" charset="2"/>
              <a:buNone/>
            </a:pPr>
            <a:r>
              <a:rPr lang="en-US" sz="2000" dirty="0">
                <a:solidFill>
                  <a:srgbClr val="FE0000"/>
                </a:solidFill>
                <a:cs typeface="Times New Roman" panose="02020603050405020304" pitchFamily="18" charset="0"/>
              </a:rPr>
              <a:t>INSTALLED_APPS </a:t>
            </a:r>
            <a:r>
              <a:rPr lang="en-US" sz="2000" dirty="0">
                <a:solidFill>
                  <a:srgbClr val="00B050"/>
                </a:solidFill>
                <a:cs typeface="Times New Roman" panose="02020603050405020304" pitchFamily="18" charset="0"/>
              </a:rPr>
              <a:t>= [ '</a:t>
            </a:r>
            <a:r>
              <a:rPr lang="en-US" sz="2000" dirty="0" err="1">
                <a:solidFill>
                  <a:srgbClr val="00B050"/>
                </a:solidFill>
                <a:cs typeface="Times New Roman" panose="02020603050405020304" pitchFamily="18" charset="0"/>
              </a:rPr>
              <a:t>django.contrib.messages</a:t>
            </a:r>
            <a:r>
              <a:rPr lang="en-US" sz="2000" dirty="0">
                <a:solidFill>
                  <a:srgbClr val="00B050"/>
                </a:solidFill>
                <a:cs typeface="Times New Roman" panose="02020603050405020304" pitchFamily="18" charset="0"/>
              </a:rPr>
              <a:t>' ]</a:t>
            </a:r>
          </a:p>
          <a:p>
            <a:pPr marL="0" indent="0">
              <a:buFont typeface="Wingdings 2" panose="05020102010507070707" pitchFamily="18" charset="2"/>
              <a:buNone/>
            </a:pPr>
            <a:r>
              <a:rPr lang="en-US" sz="2000" dirty="0">
                <a:solidFill>
                  <a:srgbClr val="FE0000"/>
                </a:solidFill>
                <a:cs typeface="Times New Roman" panose="02020603050405020304" pitchFamily="18" charset="0"/>
              </a:rPr>
              <a:t>MIDDLEWARE </a:t>
            </a:r>
            <a:r>
              <a:rPr lang="en-US" sz="2000" dirty="0">
                <a:solidFill>
                  <a:srgbClr val="00B050"/>
                </a:solidFill>
                <a:cs typeface="Times New Roman" panose="02020603050405020304" pitchFamily="18" charset="0"/>
              </a:rPr>
              <a:t>= [ '</a:t>
            </a:r>
            <a:r>
              <a:rPr lang="en-US" sz="2000" dirty="0" err="1">
                <a:solidFill>
                  <a:srgbClr val="00B050"/>
                </a:solidFill>
                <a:cs typeface="Times New Roman" panose="02020603050405020304" pitchFamily="18" charset="0"/>
              </a:rPr>
              <a:t>django.contrib.sessions.middleware.SessionMiddleware</a:t>
            </a:r>
            <a:r>
              <a:rPr lang="en-US" sz="2000" dirty="0">
                <a:solidFill>
                  <a:srgbClr val="00B050"/>
                </a:solidFill>
                <a:cs typeface="Times New Roman" panose="02020603050405020304" pitchFamily="18" charset="0"/>
              </a:rPr>
              <a:t>', '</a:t>
            </a:r>
            <a:r>
              <a:rPr lang="en-US" sz="2000" dirty="0" err="1">
                <a:solidFill>
                  <a:srgbClr val="00B050"/>
                </a:solidFill>
                <a:cs typeface="Times New Roman" panose="02020603050405020304" pitchFamily="18" charset="0"/>
              </a:rPr>
              <a:t>django.contrib.messages.middleware.MessageMiddleware</a:t>
            </a:r>
            <a:r>
              <a:rPr lang="en-US" sz="2000" dirty="0">
                <a:solidFill>
                  <a:srgbClr val="00B050"/>
                </a:solidFill>
                <a:cs typeface="Times New Roman" panose="02020603050405020304" pitchFamily="18" charset="0"/>
              </a:rPr>
              <a:t>' ]</a:t>
            </a:r>
          </a:p>
          <a:p>
            <a:pPr marL="0" indent="0">
              <a:buFont typeface="Wingdings 2" panose="05020102010507070707" pitchFamily="18" charset="2"/>
              <a:buNone/>
            </a:pPr>
            <a:r>
              <a:rPr lang="en-US" sz="2000" dirty="0">
                <a:solidFill>
                  <a:srgbClr val="00B050"/>
                </a:solidFill>
                <a:cs typeface="Times New Roman" panose="02020603050405020304" pitchFamily="18" charset="0"/>
              </a:rPr>
              <a:t>‘</a:t>
            </a:r>
            <a:r>
              <a:rPr lang="en-US" sz="2000" dirty="0" err="1">
                <a:solidFill>
                  <a:srgbClr val="00B050"/>
                </a:solidFill>
                <a:cs typeface="Times New Roman" panose="02020603050405020304" pitchFamily="18" charset="0"/>
              </a:rPr>
              <a:t>context_processors</a:t>
            </a:r>
            <a:r>
              <a:rPr lang="en-US" sz="2000" dirty="0">
                <a:solidFill>
                  <a:srgbClr val="00B050"/>
                </a:solidFill>
                <a:cs typeface="Times New Roman" panose="02020603050405020304" pitchFamily="18" charset="0"/>
              </a:rPr>
              <a:t>’: ['</a:t>
            </a:r>
            <a:r>
              <a:rPr lang="en-US" sz="2000" dirty="0" err="1">
                <a:solidFill>
                  <a:srgbClr val="00B050"/>
                </a:solidFill>
                <a:cs typeface="Times New Roman" panose="02020603050405020304" pitchFamily="18" charset="0"/>
              </a:rPr>
              <a:t>django.contrib.messages.context_processors.messages</a:t>
            </a:r>
            <a:r>
              <a:rPr lang="en-US" sz="2000" dirty="0">
                <a:solidFill>
                  <a:srgbClr val="00B050"/>
                </a:solidFill>
                <a:cs typeface="Times New Roman" panose="02020603050405020304" pitchFamily="18" charset="0"/>
              </a:rPr>
              <a:t>’]</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558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19113-CA08-4BA9-969A-604999AD3BEE}"/>
              </a:ext>
            </a:extLst>
          </p:cNvPr>
          <p:cNvSpPr>
            <a:spLocks noGrp="1"/>
          </p:cNvSpPr>
          <p:nvPr>
            <p:ph type="title"/>
          </p:nvPr>
        </p:nvSpPr>
        <p:spPr/>
        <p:txBody>
          <a:bodyPr/>
          <a:lstStyle/>
          <a:p>
            <a:r>
              <a:rPr lang="en-US" dirty="0"/>
              <a:t>Messages level and tags</a:t>
            </a:r>
          </a:p>
        </p:txBody>
      </p:sp>
      <p:graphicFrame>
        <p:nvGraphicFramePr>
          <p:cNvPr id="3" name="Content Placeholder 2">
            <a:extLst>
              <a:ext uri="{FF2B5EF4-FFF2-40B4-BE49-F238E27FC236}">
                <a16:creationId xmlns:a16="http://schemas.microsoft.com/office/drawing/2014/main" id="{382408DC-4D7E-4D3F-90FE-1229D7C9E19D}"/>
              </a:ext>
            </a:extLst>
          </p:cNvPr>
          <p:cNvGraphicFramePr>
            <a:graphicFrameLocks/>
          </p:cNvGraphicFramePr>
          <p:nvPr>
            <p:extLst>
              <p:ext uri="{D42A27DB-BD31-4B8C-83A1-F6EECF244321}">
                <p14:modId xmlns:p14="http://schemas.microsoft.com/office/powerpoint/2010/main" val="1375644357"/>
              </p:ext>
            </p:extLst>
          </p:nvPr>
        </p:nvGraphicFramePr>
        <p:xfrm>
          <a:off x="838200" y="3594242"/>
          <a:ext cx="10215189" cy="2682240"/>
        </p:xfrm>
        <a:graphic>
          <a:graphicData uri="http://schemas.openxmlformats.org/drawingml/2006/table">
            <a:tbl>
              <a:tblPr firstRow="1" bandRow="1">
                <a:tableStyleId>{5940675A-B579-460E-94D1-54222C63F5DA}</a:tableStyleId>
              </a:tblPr>
              <a:tblGrid>
                <a:gridCol w="1513641">
                  <a:extLst>
                    <a:ext uri="{9D8B030D-6E8A-4147-A177-3AD203B41FA5}">
                      <a16:colId xmlns:a16="http://schemas.microsoft.com/office/drawing/2014/main" val="3100979451"/>
                    </a:ext>
                  </a:extLst>
                </a:gridCol>
                <a:gridCol w="1111045">
                  <a:extLst>
                    <a:ext uri="{9D8B030D-6E8A-4147-A177-3AD203B41FA5}">
                      <a16:colId xmlns:a16="http://schemas.microsoft.com/office/drawing/2014/main" val="3354333639"/>
                    </a:ext>
                  </a:extLst>
                </a:gridCol>
                <a:gridCol w="1091381">
                  <a:extLst>
                    <a:ext uri="{9D8B030D-6E8A-4147-A177-3AD203B41FA5}">
                      <a16:colId xmlns:a16="http://schemas.microsoft.com/office/drawing/2014/main" val="1273168896"/>
                    </a:ext>
                  </a:extLst>
                </a:gridCol>
                <a:gridCol w="6499122">
                  <a:extLst>
                    <a:ext uri="{9D8B030D-6E8A-4147-A177-3AD203B41FA5}">
                      <a16:colId xmlns:a16="http://schemas.microsoft.com/office/drawing/2014/main" val="2339546244"/>
                    </a:ext>
                  </a:extLst>
                </a:gridCol>
              </a:tblGrid>
              <a:tr h="368721">
                <a:tc>
                  <a:txBody>
                    <a:bodyPr/>
                    <a:lstStyle/>
                    <a:p>
                      <a:pPr algn="ctr"/>
                      <a:r>
                        <a:rPr lang="en-US" sz="2000" b="1" dirty="0">
                          <a:latin typeface="Times New Roman" panose="02020603050405020304" pitchFamily="18" charset="0"/>
                          <a:cs typeface="Times New Roman" panose="02020603050405020304" pitchFamily="18" charset="0"/>
                        </a:rPr>
                        <a:t>Level</a:t>
                      </a:r>
                    </a:p>
                  </a:txBody>
                  <a:tcPr>
                    <a:solidFill>
                      <a:schemeClr val="accent2">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Tag</a:t>
                      </a:r>
                    </a:p>
                  </a:txBody>
                  <a:tcPr>
                    <a:solidFill>
                      <a:schemeClr val="accent2">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Value</a:t>
                      </a:r>
                    </a:p>
                  </a:txBody>
                  <a:tcPr>
                    <a:solidFill>
                      <a:schemeClr val="accent2">
                        <a:lumMod val="40000"/>
                        <a:lumOff val="60000"/>
                      </a:schemeClr>
                    </a:solidFill>
                  </a:tcPr>
                </a:tc>
                <a:tc>
                  <a:txBody>
                    <a:bodyPr/>
                    <a:lstStyle/>
                    <a:p>
                      <a:pPr algn="ctr"/>
                      <a:r>
                        <a:rPr lang="en-US" sz="2000" b="1" dirty="0">
                          <a:latin typeface="Times New Roman" panose="02020603050405020304" pitchFamily="18" charset="0"/>
                          <a:cs typeface="Times New Roman" panose="02020603050405020304" pitchFamily="18" charset="0"/>
                        </a:rPr>
                        <a:t>Purpose</a:t>
                      </a:r>
                    </a:p>
                  </a:txBody>
                  <a:tcPr>
                    <a:solidFill>
                      <a:schemeClr val="accent2">
                        <a:lumMod val="40000"/>
                        <a:lumOff val="60000"/>
                      </a:schemeClr>
                    </a:solidFill>
                  </a:tcPr>
                </a:tc>
                <a:extLst>
                  <a:ext uri="{0D108BD9-81ED-4DB2-BD59-A6C34878D82A}">
                    <a16:rowId xmlns:a16="http://schemas.microsoft.com/office/drawing/2014/main" val="1179012908"/>
                  </a:ext>
                </a:extLst>
              </a:tr>
              <a:tr h="368721">
                <a:tc>
                  <a:txBody>
                    <a:bodyPr/>
                    <a:lstStyle/>
                    <a:p>
                      <a:pPr algn="ctr"/>
                      <a:r>
                        <a:rPr lang="en-US" sz="2000" dirty="0">
                          <a:latin typeface="Times New Roman" panose="02020603050405020304" pitchFamily="18" charset="0"/>
                          <a:cs typeface="Times New Roman" panose="02020603050405020304" pitchFamily="18" charset="0"/>
                        </a:rPr>
                        <a:t>DEBUG</a:t>
                      </a:r>
                    </a:p>
                  </a:txBody>
                  <a:tcPr/>
                </a:tc>
                <a:tc>
                  <a:txBody>
                    <a:bodyPr/>
                    <a:lstStyle/>
                    <a:p>
                      <a:pPr algn="ctr"/>
                      <a:r>
                        <a:rPr lang="en-US" sz="2000" dirty="0">
                          <a:latin typeface="Times New Roman" panose="02020603050405020304" pitchFamily="18" charset="0"/>
                          <a:cs typeface="Times New Roman" panose="02020603050405020304" pitchFamily="18" charset="0"/>
                        </a:rPr>
                        <a:t>debug</a:t>
                      </a:r>
                    </a:p>
                  </a:txBody>
                  <a:tcPr/>
                </a:tc>
                <a:tc>
                  <a:txBody>
                    <a:bodyPr/>
                    <a:lstStyle/>
                    <a:p>
                      <a:pPr algn="ctr"/>
                      <a:r>
                        <a:rPr lang="en-US" sz="2000" dirty="0">
                          <a:latin typeface="Times New Roman" panose="02020603050405020304" pitchFamily="18" charset="0"/>
                          <a:cs typeface="Times New Roman" panose="02020603050405020304" pitchFamily="18" charset="0"/>
                        </a:rPr>
                        <a:t>10</a:t>
                      </a:r>
                    </a:p>
                  </a:txBody>
                  <a:tcPr/>
                </a:tc>
                <a:tc>
                  <a:txBody>
                    <a:bodyPr/>
                    <a:lstStyle/>
                    <a:p>
                      <a:pPr algn="l"/>
                      <a:r>
                        <a:rPr lang="en-US" sz="2000" dirty="0">
                          <a:latin typeface="Times New Roman" panose="02020603050405020304" pitchFamily="18" charset="0"/>
                          <a:cs typeface="Times New Roman" panose="02020603050405020304" pitchFamily="18" charset="0"/>
                        </a:rPr>
                        <a:t>Development related messages that will be ignored or removed in a production deployment</a:t>
                      </a:r>
                    </a:p>
                  </a:txBody>
                  <a:tcPr/>
                </a:tc>
                <a:extLst>
                  <a:ext uri="{0D108BD9-81ED-4DB2-BD59-A6C34878D82A}">
                    <a16:rowId xmlns:a16="http://schemas.microsoft.com/office/drawing/2014/main" val="1081214666"/>
                  </a:ext>
                </a:extLst>
              </a:tr>
              <a:tr h="368721">
                <a:tc>
                  <a:txBody>
                    <a:bodyPr/>
                    <a:lstStyle/>
                    <a:p>
                      <a:pPr algn="ctr"/>
                      <a:r>
                        <a:rPr lang="en-US" sz="2000" dirty="0">
                          <a:latin typeface="Times New Roman" panose="02020603050405020304" pitchFamily="18" charset="0"/>
                          <a:cs typeface="Times New Roman" panose="02020603050405020304" pitchFamily="18" charset="0"/>
                        </a:rPr>
                        <a:t>INFO</a:t>
                      </a:r>
                    </a:p>
                  </a:txBody>
                  <a:tcPr/>
                </a:tc>
                <a:tc>
                  <a:txBody>
                    <a:bodyPr/>
                    <a:lstStyle/>
                    <a:p>
                      <a:pPr algn="ctr"/>
                      <a:r>
                        <a:rPr lang="en-US" sz="2000" dirty="0">
                          <a:latin typeface="Times New Roman" panose="02020603050405020304" pitchFamily="18" charset="0"/>
                          <a:cs typeface="Times New Roman" panose="02020603050405020304" pitchFamily="18" charset="0"/>
                        </a:rPr>
                        <a:t>info</a:t>
                      </a:r>
                    </a:p>
                  </a:txBody>
                  <a:tcPr/>
                </a:tc>
                <a:tc>
                  <a:txBody>
                    <a:bodyPr/>
                    <a:lstStyle/>
                    <a:p>
                      <a:pPr algn="ctr"/>
                      <a:r>
                        <a:rPr lang="en-US" sz="2000" dirty="0">
                          <a:latin typeface="Times New Roman" panose="02020603050405020304" pitchFamily="18" charset="0"/>
                          <a:cs typeface="Times New Roman" panose="02020603050405020304" pitchFamily="18" charset="0"/>
                        </a:rPr>
                        <a:t>20</a:t>
                      </a:r>
                    </a:p>
                  </a:txBody>
                  <a:tcPr/>
                </a:tc>
                <a:tc>
                  <a:txBody>
                    <a:bodyPr/>
                    <a:lstStyle/>
                    <a:p>
                      <a:pPr algn="l"/>
                      <a:r>
                        <a:rPr lang="en-US" sz="2000" dirty="0">
                          <a:latin typeface="Times New Roman" panose="02020603050405020304" pitchFamily="18" charset="0"/>
                          <a:cs typeface="Times New Roman" panose="02020603050405020304" pitchFamily="18" charset="0"/>
                        </a:rPr>
                        <a:t>Informational messages for the user</a:t>
                      </a:r>
                    </a:p>
                  </a:txBody>
                  <a:tcPr/>
                </a:tc>
                <a:extLst>
                  <a:ext uri="{0D108BD9-81ED-4DB2-BD59-A6C34878D82A}">
                    <a16:rowId xmlns:a16="http://schemas.microsoft.com/office/drawing/2014/main" val="434810316"/>
                  </a:ext>
                </a:extLst>
              </a:tr>
              <a:tr h="368721">
                <a:tc>
                  <a:txBody>
                    <a:bodyPr/>
                    <a:lstStyle/>
                    <a:p>
                      <a:pPr algn="ctr"/>
                      <a:r>
                        <a:rPr lang="en-US" sz="2000" dirty="0">
                          <a:latin typeface="Times New Roman" panose="02020603050405020304" pitchFamily="18" charset="0"/>
                          <a:cs typeface="Times New Roman" panose="02020603050405020304" pitchFamily="18" charset="0"/>
                        </a:rPr>
                        <a:t>SUCCESS</a:t>
                      </a:r>
                    </a:p>
                  </a:txBody>
                  <a:tcPr/>
                </a:tc>
                <a:tc>
                  <a:txBody>
                    <a:bodyPr/>
                    <a:lstStyle/>
                    <a:p>
                      <a:pPr algn="ctr"/>
                      <a:r>
                        <a:rPr lang="en-US" sz="2000" dirty="0">
                          <a:latin typeface="Times New Roman" panose="02020603050405020304" pitchFamily="18" charset="0"/>
                          <a:cs typeface="Times New Roman" panose="02020603050405020304" pitchFamily="18" charset="0"/>
                        </a:rPr>
                        <a:t>success</a:t>
                      </a:r>
                    </a:p>
                  </a:txBody>
                  <a:tcPr/>
                </a:tc>
                <a:tc>
                  <a:txBody>
                    <a:bodyPr/>
                    <a:lstStyle/>
                    <a:p>
                      <a:pPr algn="ctr"/>
                      <a:r>
                        <a:rPr lang="en-US" sz="2000" dirty="0">
                          <a:latin typeface="Times New Roman" panose="02020603050405020304" pitchFamily="18" charset="0"/>
                          <a:cs typeface="Times New Roman" panose="02020603050405020304" pitchFamily="18" charset="0"/>
                        </a:rPr>
                        <a:t>25</a:t>
                      </a:r>
                    </a:p>
                  </a:txBody>
                  <a:tcPr/>
                </a:tc>
                <a:tc>
                  <a:txBody>
                    <a:bodyPr/>
                    <a:lstStyle/>
                    <a:p>
                      <a:pPr algn="l"/>
                      <a:r>
                        <a:rPr lang="en-US" sz="2000" dirty="0">
                          <a:latin typeface="Times New Roman" panose="02020603050405020304" pitchFamily="18" charset="0"/>
                          <a:cs typeface="Times New Roman" panose="02020603050405020304" pitchFamily="18" charset="0"/>
                        </a:rPr>
                        <a:t>An action was successful, e.g. “Updated successfully”</a:t>
                      </a:r>
                    </a:p>
                  </a:txBody>
                  <a:tcPr/>
                </a:tc>
                <a:extLst>
                  <a:ext uri="{0D108BD9-81ED-4DB2-BD59-A6C34878D82A}">
                    <a16:rowId xmlns:a16="http://schemas.microsoft.com/office/drawing/2014/main" val="3084086913"/>
                  </a:ext>
                </a:extLst>
              </a:tr>
              <a:tr h="368721">
                <a:tc>
                  <a:txBody>
                    <a:bodyPr/>
                    <a:lstStyle/>
                    <a:p>
                      <a:pPr algn="ctr"/>
                      <a:r>
                        <a:rPr lang="en-US" sz="2000" dirty="0">
                          <a:latin typeface="Times New Roman" panose="02020603050405020304" pitchFamily="18" charset="0"/>
                          <a:cs typeface="Times New Roman" panose="02020603050405020304" pitchFamily="18" charset="0"/>
                        </a:rPr>
                        <a:t>WARNING</a:t>
                      </a:r>
                    </a:p>
                  </a:txBody>
                  <a:tcPr/>
                </a:tc>
                <a:tc>
                  <a:txBody>
                    <a:bodyPr/>
                    <a:lstStyle/>
                    <a:p>
                      <a:pPr algn="ctr"/>
                      <a:r>
                        <a:rPr lang="en-US" sz="2000" dirty="0">
                          <a:latin typeface="Times New Roman" panose="02020603050405020304" pitchFamily="18" charset="0"/>
                          <a:cs typeface="Times New Roman" panose="02020603050405020304" pitchFamily="18" charset="0"/>
                        </a:rPr>
                        <a:t>warning</a:t>
                      </a:r>
                    </a:p>
                  </a:txBody>
                  <a:tcPr/>
                </a:tc>
                <a:tc>
                  <a:txBody>
                    <a:bodyPr/>
                    <a:lstStyle/>
                    <a:p>
                      <a:pPr algn="ctr"/>
                      <a:r>
                        <a:rPr lang="en-US" sz="2000" dirty="0">
                          <a:latin typeface="Times New Roman" panose="02020603050405020304" pitchFamily="18" charset="0"/>
                          <a:cs typeface="Times New Roman" panose="02020603050405020304" pitchFamily="18" charset="0"/>
                        </a:rPr>
                        <a:t>30</a:t>
                      </a:r>
                    </a:p>
                  </a:txBody>
                  <a:tcPr/>
                </a:tc>
                <a:tc>
                  <a:txBody>
                    <a:bodyPr/>
                    <a:lstStyle/>
                    <a:p>
                      <a:pPr algn="l"/>
                      <a:r>
                        <a:rPr lang="en-US" sz="2000" dirty="0">
                          <a:latin typeface="Times New Roman" panose="02020603050405020304" pitchFamily="18" charset="0"/>
                          <a:cs typeface="Times New Roman" panose="02020603050405020304" pitchFamily="18" charset="0"/>
                        </a:rPr>
                        <a:t>A failure did not occur but may be imminent</a:t>
                      </a:r>
                    </a:p>
                  </a:txBody>
                  <a:tcPr/>
                </a:tc>
                <a:extLst>
                  <a:ext uri="{0D108BD9-81ED-4DB2-BD59-A6C34878D82A}">
                    <a16:rowId xmlns:a16="http://schemas.microsoft.com/office/drawing/2014/main" val="3323233731"/>
                  </a:ext>
                </a:extLst>
              </a:tr>
              <a:tr h="368721">
                <a:tc>
                  <a:txBody>
                    <a:bodyPr/>
                    <a:lstStyle/>
                    <a:p>
                      <a:pPr algn="ctr"/>
                      <a:r>
                        <a:rPr lang="en-US" sz="2000" dirty="0">
                          <a:latin typeface="Times New Roman" panose="02020603050405020304" pitchFamily="18" charset="0"/>
                          <a:cs typeface="Times New Roman" panose="02020603050405020304" pitchFamily="18" charset="0"/>
                        </a:rPr>
                        <a:t>ERROR</a:t>
                      </a:r>
                    </a:p>
                  </a:txBody>
                  <a:tcPr/>
                </a:tc>
                <a:tc>
                  <a:txBody>
                    <a:bodyPr/>
                    <a:lstStyle/>
                    <a:p>
                      <a:pPr algn="ctr"/>
                      <a:r>
                        <a:rPr lang="en-US" sz="2000" dirty="0">
                          <a:latin typeface="Times New Roman" panose="02020603050405020304" pitchFamily="18" charset="0"/>
                          <a:cs typeface="Times New Roman" panose="02020603050405020304" pitchFamily="18" charset="0"/>
                        </a:rPr>
                        <a:t>error</a:t>
                      </a:r>
                    </a:p>
                  </a:txBody>
                  <a:tcPr/>
                </a:tc>
                <a:tc>
                  <a:txBody>
                    <a:bodyPr/>
                    <a:lstStyle/>
                    <a:p>
                      <a:pPr algn="ctr"/>
                      <a:r>
                        <a:rPr lang="en-US" sz="2000" dirty="0">
                          <a:latin typeface="Times New Roman" panose="02020603050405020304" pitchFamily="18" charset="0"/>
                          <a:cs typeface="Times New Roman" panose="02020603050405020304" pitchFamily="18" charset="0"/>
                        </a:rPr>
                        <a:t>40</a:t>
                      </a:r>
                    </a:p>
                  </a:txBody>
                  <a:tcPr/>
                </a:tc>
                <a:tc>
                  <a:txBody>
                    <a:bodyPr/>
                    <a:lstStyle/>
                    <a:p>
                      <a:pPr algn="l"/>
                      <a:r>
                        <a:rPr lang="en-US" sz="2000" dirty="0">
                          <a:latin typeface="Times New Roman" panose="02020603050405020304" pitchFamily="18" charset="0"/>
                          <a:cs typeface="Times New Roman" panose="02020603050405020304" pitchFamily="18" charset="0"/>
                        </a:rPr>
                        <a:t>An action was not successful or some other failure occurred</a:t>
                      </a:r>
                    </a:p>
                  </a:txBody>
                  <a:tcPr/>
                </a:tc>
                <a:extLst>
                  <a:ext uri="{0D108BD9-81ED-4DB2-BD59-A6C34878D82A}">
                    <a16:rowId xmlns:a16="http://schemas.microsoft.com/office/drawing/2014/main" val="2856734248"/>
                  </a:ext>
                </a:extLst>
              </a:tr>
            </a:tbl>
          </a:graphicData>
        </a:graphic>
      </p:graphicFrame>
    </p:spTree>
    <p:extLst>
      <p:ext uri="{BB962C8B-B14F-4D97-AF65-F5344CB8AC3E}">
        <p14:creationId xmlns:p14="http://schemas.microsoft.com/office/powerpoint/2010/main" val="330851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BA11-9E83-43BA-B9C6-5B86A8E787E2}"/>
              </a:ext>
            </a:extLst>
          </p:cNvPr>
          <p:cNvSpPr>
            <a:spLocks noGrp="1"/>
          </p:cNvSpPr>
          <p:nvPr>
            <p:ph type="title"/>
          </p:nvPr>
        </p:nvSpPr>
        <p:spPr/>
        <p:txBody>
          <a:bodyPr/>
          <a:lstStyle/>
          <a:p>
            <a:r>
              <a:rPr lang="en-US" dirty="0"/>
              <a:t>Get level and set level</a:t>
            </a:r>
          </a:p>
        </p:txBody>
      </p:sp>
      <p:sp>
        <p:nvSpPr>
          <p:cNvPr id="3" name="Content Placeholder 2">
            <a:extLst>
              <a:ext uri="{FF2B5EF4-FFF2-40B4-BE49-F238E27FC236}">
                <a16:creationId xmlns:a16="http://schemas.microsoft.com/office/drawing/2014/main" id="{6328C115-B2B2-477E-AD06-AC9D5751A1C9}"/>
              </a:ext>
            </a:extLst>
          </p:cNvPr>
          <p:cNvSpPr txBox="1">
            <a:spLocks/>
          </p:cNvSpPr>
          <p:nvPr/>
        </p:nvSpPr>
        <p:spPr>
          <a:xfrm>
            <a:off x="832902" y="2309774"/>
            <a:ext cx="10515600" cy="4351338"/>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b="1" dirty="0" err="1">
                <a:solidFill>
                  <a:srgbClr val="00B050"/>
                </a:solidFill>
                <a:cs typeface="Times New Roman" panose="02020603050405020304" pitchFamily="18" charset="0"/>
              </a:rPr>
              <a:t>get_level</a:t>
            </a:r>
            <a:r>
              <a:rPr lang="en-US" sz="2000" b="1" dirty="0">
                <a:solidFill>
                  <a:srgbClr val="00B050"/>
                </a:solidFill>
                <a:cs typeface="Times New Roman" panose="02020603050405020304" pitchFamily="18" charset="0"/>
              </a:rPr>
              <a:t> ( ) </a:t>
            </a:r>
            <a:r>
              <a:rPr lang="en-US" sz="2000" dirty="0">
                <a:solidFill>
                  <a:schemeClr val="tx1"/>
                </a:solidFill>
                <a:cs typeface="Times New Roman" panose="02020603050405020304" pitchFamily="18" charset="0"/>
              </a:rPr>
              <a:t>- This method is used to retrieved the current effective level.</a:t>
            </a:r>
          </a:p>
          <a:p>
            <a:pPr marL="0" indent="0">
              <a:buFont typeface="Wingdings 2" panose="05020102010507070707" pitchFamily="18" charset="2"/>
              <a:buNone/>
            </a:pPr>
            <a:r>
              <a:rPr lang="en-US" sz="2000" dirty="0">
                <a:solidFill>
                  <a:schemeClr val="tx1"/>
                </a:solidFill>
                <a:cs typeface="Times New Roman" panose="02020603050405020304" pitchFamily="18" charset="0"/>
              </a:rPr>
              <a:t>from </a:t>
            </a:r>
            <a:r>
              <a:rPr lang="en-US" sz="2000" dirty="0" err="1">
                <a:solidFill>
                  <a:schemeClr val="tx1"/>
                </a:solidFill>
                <a:cs typeface="Times New Roman" panose="02020603050405020304" pitchFamily="18" charset="0"/>
              </a:rPr>
              <a:t>django.contrib</a:t>
            </a:r>
            <a:r>
              <a:rPr lang="en-US" sz="2000" dirty="0">
                <a:solidFill>
                  <a:schemeClr val="tx1"/>
                </a:solidFill>
                <a:cs typeface="Times New Roman" panose="02020603050405020304" pitchFamily="18" charset="0"/>
              </a:rPr>
              <a:t> import messages</a:t>
            </a:r>
          </a:p>
          <a:p>
            <a:pPr marL="0" indent="0">
              <a:buFont typeface="Wingdings 2" panose="05020102010507070707" pitchFamily="18" charset="2"/>
              <a:buNone/>
            </a:pPr>
            <a:r>
              <a:rPr lang="en-US" sz="2000" dirty="0" err="1">
                <a:solidFill>
                  <a:schemeClr val="tx1"/>
                </a:solidFill>
                <a:cs typeface="Times New Roman" panose="02020603050405020304" pitchFamily="18" charset="0"/>
              </a:rPr>
              <a:t>current_level</a:t>
            </a:r>
            <a:r>
              <a:rPr lang="en-US" sz="2000" dirty="0">
                <a:solidFill>
                  <a:schemeClr val="tx1"/>
                </a:solidFill>
                <a:cs typeface="Times New Roman" panose="02020603050405020304" pitchFamily="18" charset="0"/>
              </a:rPr>
              <a:t> = </a:t>
            </a:r>
            <a:r>
              <a:rPr lang="en-US" sz="2000" dirty="0" err="1">
                <a:solidFill>
                  <a:schemeClr val="tx1"/>
                </a:solidFill>
                <a:cs typeface="Times New Roman" panose="02020603050405020304" pitchFamily="18" charset="0"/>
              </a:rPr>
              <a:t>messages.get_level</a:t>
            </a:r>
            <a:r>
              <a:rPr lang="en-US" sz="2000" dirty="0">
                <a:solidFill>
                  <a:schemeClr val="tx1"/>
                </a:solidFill>
                <a:cs typeface="Times New Roman" panose="02020603050405020304" pitchFamily="18" charset="0"/>
              </a:rPr>
              <a:t>(request)</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b="1" dirty="0" err="1">
                <a:solidFill>
                  <a:srgbClr val="00B050"/>
                </a:solidFill>
                <a:cs typeface="Times New Roman" panose="02020603050405020304" pitchFamily="18" charset="0"/>
              </a:rPr>
              <a:t>set_level</a:t>
            </a:r>
            <a:r>
              <a:rPr lang="en-US" sz="2000" b="1" dirty="0">
                <a:solidFill>
                  <a:srgbClr val="00B050"/>
                </a:solidFill>
                <a:cs typeface="Times New Roman" panose="02020603050405020304" pitchFamily="18" charset="0"/>
              </a:rPr>
              <a:t> ( ) </a:t>
            </a:r>
            <a:r>
              <a:rPr lang="en-US" sz="2000" dirty="0">
                <a:solidFill>
                  <a:schemeClr val="tx1"/>
                </a:solidFill>
                <a:cs typeface="Times New Roman" panose="02020603050405020304" pitchFamily="18" charset="0"/>
              </a:rPr>
              <a:t>- This method is used to set minimum recorded level.</a:t>
            </a:r>
          </a:p>
          <a:p>
            <a:pPr marL="0" indent="0">
              <a:buFont typeface="Wingdings 2" panose="05020102010507070707" pitchFamily="18" charset="2"/>
              <a:buNone/>
            </a:pPr>
            <a:r>
              <a:rPr lang="en-US" sz="2000" dirty="0">
                <a:solidFill>
                  <a:schemeClr val="tx1"/>
                </a:solidFill>
                <a:cs typeface="Times New Roman" panose="02020603050405020304" pitchFamily="18" charset="0"/>
              </a:rPr>
              <a:t>from </a:t>
            </a:r>
            <a:r>
              <a:rPr lang="en-US" sz="2000" dirty="0" err="1">
                <a:solidFill>
                  <a:schemeClr val="tx1"/>
                </a:solidFill>
                <a:cs typeface="Times New Roman" panose="02020603050405020304" pitchFamily="18" charset="0"/>
              </a:rPr>
              <a:t>django.contrib</a:t>
            </a:r>
            <a:r>
              <a:rPr lang="en-US" sz="2000" dirty="0">
                <a:solidFill>
                  <a:schemeClr val="tx1"/>
                </a:solidFill>
                <a:cs typeface="Times New Roman" panose="02020603050405020304" pitchFamily="18" charset="0"/>
              </a:rPr>
              <a:t> import messages</a:t>
            </a:r>
          </a:p>
          <a:p>
            <a:pPr marL="0" indent="0">
              <a:buFont typeface="Wingdings 2" panose="05020102010507070707" pitchFamily="18" charset="2"/>
              <a:buNone/>
            </a:pPr>
            <a:r>
              <a:rPr lang="en-US" sz="2000" dirty="0" err="1">
                <a:solidFill>
                  <a:schemeClr val="tx1"/>
                </a:solidFill>
                <a:cs typeface="Times New Roman" panose="02020603050405020304" pitchFamily="18" charset="0"/>
              </a:rPr>
              <a:t>messages.set_level</a:t>
            </a:r>
            <a:r>
              <a:rPr lang="en-US" sz="2000" dirty="0">
                <a:solidFill>
                  <a:schemeClr val="tx1"/>
                </a:solidFill>
                <a:cs typeface="Times New Roman" panose="02020603050405020304" pitchFamily="18" charset="0"/>
              </a:rPr>
              <a:t>(request, </a:t>
            </a:r>
            <a:r>
              <a:rPr lang="en-US" sz="2000" dirty="0" err="1">
                <a:solidFill>
                  <a:schemeClr val="tx1"/>
                </a:solidFill>
                <a:cs typeface="Times New Roman" panose="02020603050405020304" pitchFamily="18" charset="0"/>
              </a:rPr>
              <a:t>messages.DEBUG</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This will record messages with a level of DEBUG and higher.</a:t>
            </a:r>
          </a:p>
          <a:p>
            <a:pPr marL="0" indent="0">
              <a:buFont typeface="Wingdings 2" panose="05020102010507070707" pitchFamily="18" charset="2"/>
              <a:buNone/>
            </a:pPr>
            <a:endParaRPr lang="en-US" sz="2400"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981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26F7E-1CD1-48F7-80C6-91435EAB5604}"/>
              </a:ext>
            </a:extLst>
          </p:cNvPr>
          <p:cNvSpPr>
            <a:spLocks noGrp="1"/>
          </p:cNvSpPr>
          <p:nvPr>
            <p:ph type="title"/>
          </p:nvPr>
        </p:nvSpPr>
        <p:spPr/>
        <p:txBody>
          <a:bodyPr/>
          <a:lstStyle/>
          <a:p>
            <a:r>
              <a:rPr lang="en-US" dirty="0"/>
              <a:t>Display message</a:t>
            </a:r>
          </a:p>
        </p:txBody>
      </p:sp>
      <p:sp>
        <p:nvSpPr>
          <p:cNvPr id="3" name="Content Placeholder 2">
            <a:extLst>
              <a:ext uri="{FF2B5EF4-FFF2-40B4-BE49-F238E27FC236}">
                <a16:creationId xmlns:a16="http://schemas.microsoft.com/office/drawing/2014/main" id="{0F8417C8-80FE-4710-8631-9DA271E4519D}"/>
              </a:ext>
            </a:extLst>
          </p:cNvPr>
          <p:cNvSpPr txBox="1">
            <a:spLocks/>
          </p:cNvSpPr>
          <p:nvPr/>
        </p:nvSpPr>
        <p:spPr>
          <a:xfrm>
            <a:off x="479260" y="1975206"/>
            <a:ext cx="11055928" cy="5270872"/>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b="1" u="sng" dirty="0">
                <a:latin typeface="Times New Roman" panose="02020603050405020304" pitchFamily="18" charset="0"/>
                <a:cs typeface="Times New Roman" panose="02020603050405020304" pitchFamily="18" charset="0"/>
              </a:rPr>
              <a:t>Display Message:-</a:t>
            </a:r>
          </a:p>
          <a:p>
            <a:pPr marL="0" indent="0">
              <a:buFont typeface="Wingdings 2" panose="05020102010507070707" pitchFamily="18" charset="2"/>
              <a:buNone/>
            </a:pPr>
            <a:r>
              <a:rPr lang="en-US" sz="2000" dirty="0">
                <a:solidFill>
                  <a:schemeClr val="tx1"/>
                </a:solidFill>
                <a:cs typeface="Times New Roman" panose="02020603050405020304" pitchFamily="18" charset="0"/>
              </a:rPr>
              <a:t> {% if messages %}</a:t>
            </a:r>
          </a:p>
          <a:p>
            <a:pPr marL="0" indent="0">
              <a:buFont typeface="Wingdings 2" panose="05020102010507070707" pitchFamily="18" charset="2"/>
              <a:buNone/>
            </a:pPr>
            <a:r>
              <a:rPr lang="en-US" sz="2000" dirty="0">
                <a:solidFill>
                  <a:schemeClr val="tx1"/>
                </a:solidFill>
                <a:cs typeface="Times New Roman" panose="02020603050405020304" pitchFamily="18" charset="0"/>
              </a:rPr>
              <a:t>       {% for message in messages %}</a:t>
            </a:r>
          </a:p>
          <a:p>
            <a:pPr marL="0" indent="0">
              <a:buFont typeface="Wingdings 2" panose="05020102010507070707" pitchFamily="18" charset="2"/>
              <a:buNone/>
            </a:pPr>
            <a:r>
              <a:rPr lang="en-US" sz="2000" dirty="0">
                <a:solidFill>
                  <a:schemeClr val="tx1"/>
                </a:solidFill>
                <a:cs typeface="Times New Roman" panose="02020603050405020304" pitchFamily="18" charset="0"/>
              </a:rPr>
              <a:t>             &lt;p {% if </a:t>
            </a:r>
            <a:r>
              <a:rPr lang="en-US" sz="2000" dirty="0" err="1">
                <a:solidFill>
                  <a:schemeClr val="tx1"/>
                </a:solidFill>
                <a:cs typeface="Times New Roman" panose="02020603050405020304" pitchFamily="18" charset="0"/>
              </a:rPr>
              <a:t>message.tags</a:t>
            </a:r>
            <a:r>
              <a:rPr lang="en-US" sz="2000" dirty="0">
                <a:solidFill>
                  <a:schemeClr val="tx1"/>
                </a:solidFill>
                <a:cs typeface="Times New Roman" panose="02020603050405020304" pitchFamily="18" charset="0"/>
              </a:rPr>
              <a:t> %} </a:t>
            </a:r>
            <a:r>
              <a:rPr lang="en-US" sz="2000" b="1" dirty="0">
                <a:solidFill>
                  <a:srgbClr val="FE0000"/>
                </a:solidFill>
                <a:cs typeface="Times New Roman" panose="02020603050405020304" pitchFamily="18" charset="0"/>
              </a:rPr>
              <a:t>class="alert-{{</a:t>
            </a:r>
            <a:r>
              <a:rPr lang="en-US" sz="2000" b="1" dirty="0" err="1">
                <a:solidFill>
                  <a:srgbClr val="FE0000"/>
                </a:solidFill>
                <a:cs typeface="Times New Roman" panose="02020603050405020304" pitchFamily="18" charset="0"/>
              </a:rPr>
              <a:t>message.tags</a:t>
            </a:r>
            <a:r>
              <a:rPr lang="en-US" sz="2000" b="1" dirty="0">
                <a:solidFill>
                  <a:srgbClr val="FE0000"/>
                </a:solidFill>
                <a:cs typeface="Times New Roman" panose="02020603050405020304" pitchFamily="18" charset="0"/>
              </a:rPr>
              <a:t>}}" </a:t>
            </a:r>
            <a:r>
              <a:rPr lang="en-US" sz="2000" dirty="0">
                <a:solidFill>
                  <a:schemeClr val="tx1"/>
                </a:solidFill>
                <a:cs typeface="Times New Roman" panose="02020603050405020304" pitchFamily="18" charset="0"/>
              </a:rPr>
              <a:t>{% endif %} &gt;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{{message}}</a:t>
            </a:r>
          </a:p>
          <a:p>
            <a:pPr marL="0" indent="0">
              <a:buFont typeface="Wingdings 2" panose="05020102010507070707" pitchFamily="18" charset="2"/>
              <a:buNone/>
            </a:pPr>
            <a:r>
              <a:rPr lang="en-US" sz="2000" dirty="0">
                <a:solidFill>
                  <a:schemeClr val="tx1"/>
                </a:solidFill>
                <a:cs typeface="Times New Roman" panose="02020603050405020304" pitchFamily="18" charset="0"/>
              </a:rPr>
              <a:t>             &lt;/p&gt;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 </a:t>
            </a:r>
            <a:r>
              <a:rPr lang="en-US" sz="2000" dirty="0" err="1">
                <a:solidFill>
                  <a:schemeClr val="tx1"/>
                </a:solidFill>
                <a:cs typeface="Times New Roman" panose="02020603050405020304" pitchFamily="18" charset="0"/>
              </a:rPr>
              <a:t>endfor</a:t>
            </a:r>
            <a:r>
              <a:rPr lang="en-US" sz="2000" dirty="0">
                <a:solidFill>
                  <a:schemeClr val="tx1"/>
                </a:solidFill>
                <a:cs typeface="Times New Roman" panose="02020603050405020304" pitchFamily="18" charset="0"/>
              </a:rPr>
              <a:t> %}</a:t>
            </a:r>
          </a:p>
          <a:p>
            <a:pPr marL="0" indent="0">
              <a:buFont typeface="Wingdings 2" panose="05020102010507070707" pitchFamily="18" charset="2"/>
              <a:buNone/>
            </a:pPr>
            <a:r>
              <a:rPr lang="en-US" sz="2000" dirty="0">
                <a:solidFill>
                  <a:schemeClr val="tx1"/>
                </a:solidFill>
                <a:cs typeface="Times New Roman" panose="02020603050405020304" pitchFamily="18" charset="0"/>
              </a:rPr>
              <a:t>  {% endif %}</a:t>
            </a:r>
          </a:p>
        </p:txBody>
      </p:sp>
    </p:spTree>
    <p:extLst>
      <p:ext uri="{BB962C8B-B14F-4D97-AF65-F5344CB8AC3E}">
        <p14:creationId xmlns:p14="http://schemas.microsoft.com/office/powerpoint/2010/main" val="353318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1F76D-5CBF-404A-ADA1-8C5260CFA00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8DE6434-927B-41A0-9450-9AD2975D52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0562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BFC45-B4D7-4194-B48E-89467682F32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A81E67D1-DF53-449C-A62A-376F9052F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3666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DED6-1E9F-4993-A993-5B62BDE1527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4027410-F127-4DA7-9E4D-2EB3340FE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2842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CB1DE-0573-4728-BD95-A38336C1F78C}"/>
              </a:ext>
            </a:extLst>
          </p:cNvPr>
          <p:cNvSpPr>
            <a:spLocks noGrp="1"/>
          </p:cNvSpPr>
          <p:nvPr>
            <p:ph type="title"/>
          </p:nvPr>
        </p:nvSpPr>
        <p:spPr/>
        <p:txBody>
          <a:bodyPr/>
          <a:lstStyle/>
          <a:p>
            <a:r>
              <a:rPr lang="en-US" dirty="0"/>
              <a:t>Constants messages</a:t>
            </a:r>
          </a:p>
        </p:txBody>
      </p:sp>
      <p:sp>
        <p:nvSpPr>
          <p:cNvPr id="3" name="Content Placeholder 2">
            <a:extLst>
              <a:ext uri="{FF2B5EF4-FFF2-40B4-BE49-F238E27FC236}">
                <a16:creationId xmlns:a16="http://schemas.microsoft.com/office/drawing/2014/main" id="{F7B525B5-6652-49DE-B106-438D78F320E1}"/>
              </a:ext>
            </a:extLst>
          </p:cNvPr>
          <p:cNvSpPr txBox="1">
            <a:spLocks/>
          </p:cNvSpPr>
          <p:nvPr/>
        </p:nvSpPr>
        <p:spPr>
          <a:xfrm>
            <a:off x="575894" y="2287965"/>
            <a:ext cx="10515600" cy="4351338"/>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Open </a:t>
            </a:r>
            <a:r>
              <a:rPr lang="en-US" sz="2000" b="1" dirty="0">
                <a:solidFill>
                  <a:schemeClr val="tx1"/>
                </a:solidFill>
                <a:cs typeface="Times New Roman" panose="02020603050405020304" pitchFamily="18" charset="0"/>
              </a:rPr>
              <a:t>settings.py</a:t>
            </a:r>
          </a:p>
          <a:p>
            <a:pPr marL="0" indent="0">
              <a:buFont typeface="Wingdings 2" panose="05020102010507070707" pitchFamily="18" charset="2"/>
              <a:buNone/>
            </a:pPr>
            <a:r>
              <a:rPr lang="en-US" sz="2000" dirty="0">
                <a:solidFill>
                  <a:schemeClr val="tx1"/>
                </a:solidFill>
                <a:cs typeface="Times New Roman" panose="02020603050405020304" pitchFamily="18" charset="0"/>
              </a:rPr>
              <a:t>from </a:t>
            </a:r>
            <a:r>
              <a:rPr lang="en-US" sz="2000" dirty="0" err="1">
                <a:solidFill>
                  <a:schemeClr val="tx1"/>
                </a:solidFill>
                <a:cs typeface="Times New Roman" panose="02020603050405020304" pitchFamily="18" charset="0"/>
              </a:rPr>
              <a:t>django.contrib.messages</a:t>
            </a:r>
            <a:r>
              <a:rPr lang="en-US" sz="2000" dirty="0">
                <a:solidFill>
                  <a:schemeClr val="tx1"/>
                </a:solidFill>
                <a:cs typeface="Times New Roman" panose="02020603050405020304" pitchFamily="18" charset="0"/>
              </a:rPr>
              <a:t> import constants as messages</a:t>
            </a:r>
          </a:p>
          <a:p>
            <a:pPr marL="0" indent="0">
              <a:buFont typeface="Wingdings 2" panose="05020102010507070707" pitchFamily="18" charset="2"/>
              <a:buNone/>
            </a:pPr>
            <a:r>
              <a:rPr lang="en-US" sz="2000" dirty="0">
                <a:solidFill>
                  <a:schemeClr val="tx1"/>
                </a:solidFill>
                <a:cs typeface="Times New Roman" panose="02020603050405020304" pitchFamily="18" charset="0"/>
              </a:rPr>
              <a:t>MESSAGE_TAGS = {</a:t>
            </a:r>
          </a:p>
          <a:p>
            <a:pPr marL="0" indent="0">
              <a:buFont typeface="Wingdings 2" panose="05020102010507070707" pitchFamily="18" charset="2"/>
              <a:buNone/>
            </a:pPr>
            <a:r>
              <a:rPr lang="en-US" sz="2000" dirty="0">
                <a:solidFill>
                  <a:schemeClr val="tx1"/>
                </a:solidFill>
                <a:cs typeface="Times New Roman" panose="02020603050405020304" pitchFamily="18" charset="0"/>
              </a:rPr>
              <a:t>    </a:t>
            </a:r>
            <a:r>
              <a:rPr lang="en-US" sz="2000" dirty="0" err="1">
                <a:solidFill>
                  <a:schemeClr val="tx1"/>
                </a:solidFill>
                <a:cs typeface="Times New Roman" panose="02020603050405020304" pitchFamily="18" charset="0"/>
              </a:rPr>
              <a:t>messages.ERROR</a:t>
            </a:r>
            <a:r>
              <a:rPr lang="en-US" sz="2000" dirty="0">
                <a:solidFill>
                  <a:schemeClr val="tx1"/>
                </a:solidFill>
                <a:cs typeface="Times New Roman" panose="02020603050405020304" pitchFamily="18" charset="0"/>
              </a:rPr>
              <a:t>: 'danger',</a:t>
            </a:r>
          </a:p>
          <a:p>
            <a:pPr marL="0" indent="0">
              <a:buFont typeface="Wingdings 2" panose="05020102010507070707" pitchFamily="18" charset="2"/>
              <a:buNone/>
            </a:pPr>
            <a:r>
              <a:rPr lang="en-US" sz="2000" dirty="0">
                <a:solidFill>
                  <a:schemeClr val="tx1"/>
                </a:solidFill>
                <a:cs typeface="Times New Roman" panose="02020603050405020304" pitchFamily="18" charset="0"/>
              </a:rPr>
              <a:t>}</a:t>
            </a:r>
          </a:p>
        </p:txBody>
      </p:sp>
    </p:spTree>
    <p:extLst>
      <p:ext uri="{BB962C8B-B14F-4D97-AF65-F5344CB8AC3E}">
        <p14:creationId xmlns:p14="http://schemas.microsoft.com/office/powerpoint/2010/main" val="377088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63279-6750-40D3-B529-7EDBCEBE6A34}"/>
              </a:ext>
            </a:extLst>
          </p:cNvPr>
          <p:cNvSpPr>
            <a:spLocks noGrp="1"/>
          </p:cNvSpPr>
          <p:nvPr>
            <p:ph type="title"/>
          </p:nvPr>
        </p:nvSpPr>
        <p:spPr/>
        <p:txBody>
          <a:bodyPr/>
          <a:lstStyle/>
          <a:p>
            <a:r>
              <a:rPr lang="en-US" dirty="0"/>
              <a:t>Function based views</a:t>
            </a:r>
          </a:p>
        </p:txBody>
      </p:sp>
      <p:pic>
        <p:nvPicPr>
          <p:cNvPr id="5" name="Content Placeholder 4" descr="Text&#10;&#10;Description automatically generated">
            <a:extLst>
              <a:ext uri="{FF2B5EF4-FFF2-40B4-BE49-F238E27FC236}">
                <a16:creationId xmlns:a16="http://schemas.microsoft.com/office/drawing/2014/main" id="{9C4D4239-8792-444D-A895-2575E84060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9845" y="2118013"/>
            <a:ext cx="7972609" cy="4484593"/>
          </a:xfrm>
        </p:spPr>
      </p:pic>
      <p:cxnSp>
        <p:nvCxnSpPr>
          <p:cNvPr id="7" name="Straight Arrow Connector 6">
            <a:extLst>
              <a:ext uri="{FF2B5EF4-FFF2-40B4-BE49-F238E27FC236}">
                <a16:creationId xmlns:a16="http://schemas.microsoft.com/office/drawing/2014/main" id="{D04427A4-7054-478D-9B44-C4477D1C5A4B}"/>
              </a:ext>
            </a:extLst>
          </p:cNvPr>
          <p:cNvCxnSpPr>
            <a:cxnSpLocks/>
          </p:cNvCxnSpPr>
          <p:nvPr/>
        </p:nvCxnSpPr>
        <p:spPr>
          <a:xfrm flipH="1">
            <a:off x="6169981" y="4215383"/>
            <a:ext cx="608832"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 name="Straight Arrow Connector 10">
            <a:extLst>
              <a:ext uri="{FF2B5EF4-FFF2-40B4-BE49-F238E27FC236}">
                <a16:creationId xmlns:a16="http://schemas.microsoft.com/office/drawing/2014/main" id="{B6599EF3-EB50-44A6-9DC2-7E96A810E492}"/>
              </a:ext>
            </a:extLst>
          </p:cNvPr>
          <p:cNvCxnSpPr/>
          <p:nvPr/>
        </p:nvCxnSpPr>
        <p:spPr>
          <a:xfrm flipH="1" flipV="1">
            <a:off x="5856302" y="4635198"/>
            <a:ext cx="239697" cy="57704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3" name="Straight Arrow Connector 12">
            <a:extLst>
              <a:ext uri="{FF2B5EF4-FFF2-40B4-BE49-F238E27FC236}">
                <a16:creationId xmlns:a16="http://schemas.microsoft.com/office/drawing/2014/main" id="{D6DED5C9-94F5-442B-B90D-B85EA4530C4F}"/>
              </a:ext>
            </a:extLst>
          </p:cNvPr>
          <p:cNvCxnSpPr/>
          <p:nvPr/>
        </p:nvCxnSpPr>
        <p:spPr>
          <a:xfrm flipH="1" flipV="1">
            <a:off x="7315200" y="4483223"/>
            <a:ext cx="239697" cy="585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A9306B0-74C0-4336-84A3-7D74BD616CD8}"/>
              </a:ext>
            </a:extLst>
          </p:cNvPr>
          <p:cNvSpPr txBox="1"/>
          <p:nvPr/>
        </p:nvSpPr>
        <p:spPr>
          <a:xfrm>
            <a:off x="6951215" y="3990978"/>
            <a:ext cx="3329126" cy="369332"/>
          </a:xfrm>
          <a:prstGeom prst="rect">
            <a:avLst/>
          </a:prstGeom>
          <a:noFill/>
        </p:spPr>
        <p:txBody>
          <a:bodyPr wrap="square" rtlCol="0">
            <a:spAutoFit/>
          </a:bodyPr>
          <a:lstStyle/>
          <a:p>
            <a:r>
              <a:rPr lang="en-US" dirty="0">
                <a:solidFill>
                  <a:schemeClr val="bg1"/>
                </a:solidFill>
              </a:rPr>
              <a:t>It takes request  </a:t>
            </a:r>
          </a:p>
        </p:txBody>
      </p:sp>
      <p:sp>
        <p:nvSpPr>
          <p:cNvPr id="15" name="TextBox 14">
            <a:extLst>
              <a:ext uri="{FF2B5EF4-FFF2-40B4-BE49-F238E27FC236}">
                <a16:creationId xmlns:a16="http://schemas.microsoft.com/office/drawing/2014/main" id="{87DE795F-6452-4B40-92E3-DB9361CEE3FE}"/>
              </a:ext>
            </a:extLst>
          </p:cNvPr>
          <p:cNvSpPr txBox="1"/>
          <p:nvPr/>
        </p:nvSpPr>
        <p:spPr>
          <a:xfrm>
            <a:off x="5443491" y="5094371"/>
            <a:ext cx="1335322" cy="923330"/>
          </a:xfrm>
          <a:prstGeom prst="rect">
            <a:avLst/>
          </a:prstGeom>
          <a:noFill/>
        </p:spPr>
        <p:txBody>
          <a:bodyPr wrap="square" rtlCol="0">
            <a:spAutoFit/>
          </a:bodyPr>
          <a:lstStyle/>
          <a:p>
            <a:r>
              <a:rPr lang="en-US" dirty="0">
                <a:solidFill>
                  <a:schemeClr val="bg1"/>
                </a:solidFill>
              </a:rPr>
              <a:t>It return </a:t>
            </a:r>
          </a:p>
          <a:p>
            <a:r>
              <a:rPr lang="en-US" dirty="0" err="1">
                <a:solidFill>
                  <a:schemeClr val="bg1"/>
                </a:solidFill>
              </a:rPr>
              <a:t>httpresponse</a:t>
            </a:r>
            <a:r>
              <a:rPr lang="en-US" dirty="0">
                <a:solidFill>
                  <a:schemeClr val="bg1"/>
                </a:solidFill>
              </a:rPr>
              <a:t> </a:t>
            </a:r>
          </a:p>
        </p:txBody>
      </p:sp>
      <p:sp>
        <p:nvSpPr>
          <p:cNvPr id="16" name="TextBox 15">
            <a:extLst>
              <a:ext uri="{FF2B5EF4-FFF2-40B4-BE49-F238E27FC236}">
                <a16:creationId xmlns:a16="http://schemas.microsoft.com/office/drawing/2014/main" id="{5C902CB6-86FF-4FDB-8660-5F703A407C34}"/>
              </a:ext>
            </a:extLst>
          </p:cNvPr>
          <p:cNvSpPr txBox="1"/>
          <p:nvPr/>
        </p:nvSpPr>
        <p:spPr>
          <a:xfrm>
            <a:off x="7035311" y="5094371"/>
            <a:ext cx="1335322" cy="923330"/>
          </a:xfrm>
          <a:prstGeom prst="rect">
            <a:avLst/>
          </a:prstGeom>
          <a:noFill/>
        </p:spPr>
        <p:txBody>
          <a:bodyPr wrap="square" rtlCol="0">
            <a:spAutoFit/>
          </a:bodyPr>
          <a:lstStyle/>
          <a:p>
            <a:r>
              <a:rPr lang="en-US" dirty="0">
                <a:solidFill>
                  <a:schemeClr val="bg1"/>
                </a:solidFill>
              </a:rPr>
              <a:t>It return http format response</a:t>
            </a:r>
          </a:p>
        </p:txBody>
      </p:sp>
    </p:spTree>
    <p:extLst>
      <p:ext uri="{BB962C8B-B14F-4D97-AF65-F5344CB8AC3E}">
        <p14:creationId xmlns:p14="http://schemas.microsoft.com/office/powerpoint/2010/main" val="3750502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002A-15A6-447D-B97F-CEDD57913BD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655050EF-343F-45B2-BF09-C1BCEE55DD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4298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94AD-9EAF-4D10-9408-C5D9A87E393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C6F8BF3-9A49-4355-A739-2DB462AA21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8404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37431-F773-4126-AF98-433C28C8662C}"/>
              </a:ext>
            </a:extLst>
          </p:cNvPr>
          <p:cNvSpPr>
            <a:spLocks noGrp="1"/>
          </p:cNvSpPr>
          <p:nvPr>
            <p:ph type="title"/>
          </p:nvPr>
        </p:nvSpPr>
        <p:spPr/>
        <p:txBody>
          <a:bodyPr/>
          <a:lstStyle/>
          <a:p>
            <a:r>
              <a:rPr lang="en-US" dirty="0"/>
              <a:t>Used creation for with default authentication system</a:t>
            </a:r>
          </a:p>
        </p:txBody>
      </p:sp>
      <p:pic>
        <p:nvPicPr>
          <p:cNvPr id="6" name="Picture 5">
            <a:extLst>
              <a:ext uri="{FF2B5EF4-FFF2-40B4-BE49-F238E27FC236}">
                <a16:creationId xmlns:a16="http://schemas.microsoft.com/office/drawing/2014/main" id="{D967845C-1190-4C9A-AB30-301DB771B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5136" y="2929964"/>
            <a:ext cx="7491109" cy="2560542"/>
          </a:xfrm>
          <a:prstGeom prst="rect">
            <a:avLst/>
          </a:prstGeom>
        </p:spPr>
      </p:pic>
    </p:spTree>
    <p:extLst>
      <p:ext uri="{BB962C8B-B14F-4D97-AF65-F5344CB8AC3E}">
        <p14:creationId xmlns:p14="http://schemas.microsoft.com/office/powerpoint/2010/main" val="155845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E6C7C-1884-4A3F-8D73-D7BFC8D88A3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EEEBE34-E7F7-47AB-B48F-87A501A00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8026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15F0B-9DDC-4236-A530-1EA03AEFB0D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7BEC3BF-C99F-4A08-90DB-A40632355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6111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0DDAD-624A-488F-88A2-C57FE55EBF2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0E16CAB-3987-42F1-A6BB-0BE9992E33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3673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C95D-EC98-4196-AD76-D67B559A1E5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E0B229D-58BA-4A0C-9409-7D374067C2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6532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2F56-249A-41D0-93CF-2AB7D4737AA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AC0369B-B1EB-49FF-A8A3-EF59AF53A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8295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1BAF-BD1D-4571-8B5F-DA43E36FA2CE}"/>
              </a:ext>
            </a:extLst>
          </p:cNvPr>
          <p:cNvSpPr>
            <a:spLocks noGrp="1"/>
          </p:cNvSpPr>
          <p:nvPr>
            <p:ph type="title"/>
          </p:nvPr>
        </p:nvSpPr>
        <p:spPr/>
        <p:txBody>
          <a:bodyPr/>
          <a:lstStyle/>
          <a:p>
            <a:r>
              <a:rPr lang="en-US" dirty="0"/>
              <a:t>Get form data in database</a:t>
            </a:r>
          </a:p>
        </p:txBody>
      </p:sp>
      <p:pic>
        <p:nvPicPr>
          <p:cNvPr id="4" name="Picture 3">
            <a:extLst>
              <a:ext uri="{FF2B5EF4-FFF2-40B4-BE49-F238E27FC236}">
                <a16:creationId xmlns:a16="http://schemas.microsoft.com/office/drawing/2014/main" id="{4C390C8D-C71D-4D96-946B-3FD71E222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3736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50D7-E62E-4238-8AFC-98393A92887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1857C49-D82C-4CB9-AFE0-C81267803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131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59974A3C-1E70-4AAC-9154-D943E855B91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69809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16F-71C2-4064-BFD7-B7B060AB97F9}"/>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EE8C36BC-3477-4BCC-AC26-73A674692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2465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F657-D647-4E1E-8C0D-A6AE997038D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6DFA649-0C42-476B-8C5C-FCD77E1D8D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9987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C930-08ED-404C-BC6A-07C4A19B326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2D620A1-95E1-43DC-82FE-7250CD077C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5222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BAF4-FD7D-4F9D-A18C-33DD4D4D4ACD}"/>
              </a:ext>
            </a:extLst>
          </p:cNvPr>
          <p:cNvSpPr>
            <a:spLocks noGrp="1"/>
          </p:cNvSpPr>
          <p:nvPr>
            <p:ph type="title"/>
          </p:nvPr>
        </p:nvSpPr>
        <p:spPr/>
        <p:txBody>
          <a:bodyPr/>
          <a:lstStyle/>
          <a:p>
            <a:r>
              <a:rPr lang="en-US" dirty="0"/>
              <a:t>Profile authentication</a:t>
            </a:r>
          </a:p>
        </p:txBody>
      </p:sp>
    </p:spTree>
    <p:extLst>
      <p:ext uri="{BB962C8B-B14F-4D97-AF65-F5344CB8AC3E}">
        <p14:creationId xmlns:p14="http://schemas.microsoft.com/office/powerpoint/2010/main" val="292680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2BA2-169D-4FE7-B8F8-E2627B1CC7B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85D435B-3634-4A26-8554-ABE79C4CDB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922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FE02C-05C3-49FB-88F8-FF893E2A57D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026531E-5611-445C-866A-17A491DAC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75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1681-3444-47A4-9AA3-893FF48F7AD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56DCCF5-4853-4879-BB99-83BEE8D2E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4410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29F4-8C53-4A7D-8312-4230341C755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1482FD7-4E49-4198-93B9-99B6450691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84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199E4-AF5F-410B-9D3E-910B8031AD1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C4DF431-41EE-4F65-8571-7D6797DC47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36774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A5597-0CE5-48E5-A378-447D935D511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B364664-51CF-4BFC-B35A-C33B7A6925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8875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computer&#10;&#10;Description automatically generated with medium confidence">
            <a:extLst>
              <a:ext uri="{FF2B5EF4-FFF2-40B4-BE49-F238E27FC236}">
                <a16:creationId xmlns:a16="http://schemas.microsoft.com/office/drawing/2014/main" id="{80BB1CAD-B47F-45EC-9897-07DC427B817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34801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24C4-94B7-4E17-91A1-A0A998B4BAD1}"/>
              </a:ext>
            </a:extLst>
          </p:cNvPr>
          <p:cNvSpPr>
            <a:spLocks noGrp="1"/>
          </p:cNvSpPr>
          <p:nvPr>
            <p:ph type="title"/>
          </p:nvPr>
        </p:nvSpPr>
        <p:spPr/>
        <p:txBody>
          <a:bodyPr/>
          <a:lstStyle/>
          <a:p>
            <a:r>
              <a:rPr lang="en-US" dirty="0"/>
              <a:t>Password change form</a:t>
            </a:r>
          </a:p>
        </p:txBody>
      </p:sp>
    </p:spTree>
    <p:extLst>
      <p:ext uri="{BB962C8B-B14F-4D97-AF65-F5344CB8AC3E}">
        <p14:creationId xmlns:p14="http://schemas.microsoft.com/office/powerpoint/2010/main" val="285226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12A63-1180-4497-BDA0-0242B4E1FB8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924C213-E4F1-41A7-A500-33A6647491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4185771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00567-1CBA-4B67-B4DF-64563D89AC3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E8055E4-4025-4637-9DAD-384807BBC2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69866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435A-5983-4CFD-BF97-DA09EECEED6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77ECC87-729C-47A7-94FF-609AF0E708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259624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24C4-94B7-4E17-91A1-A0A998B4BAD1}"/>
              </a:ext>
            </a:extLst>
          </p:cNvPr>
          <p:cNvSpPr>
            <a:spLocks noGrp="1"/>
          </p:cNvSpPr>
          <p:nvPr>
            <p:ph type="title"/>
          </p:nvPr>
        </p:nvSpPr>
        <p:spPr/>
        <p:txBody>
          <a:bodyPr/>
          <a:lstStyle/>
          <a:p>
            <a:r>
              <a:rPr lang="en-US" dirty="0"/>
              <a:t>User profile</a:t>
            </a:r>
          </a:p>
        </p:txBody>
      </p:sp>
    </p:spTree>
    <p:extLst>
      <p:ext uri="{BB962C8B-B14F-4D97-AF65-F5344CB8AC3E}">
        <p14:creationId xmlns:p14="http://schemas.microsoft.com/office/powerpoint/2010/main" val="169665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86D00-3888-4780-A856-7CE12976C79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FC12EF4-82B1-4D21-A844-225C903055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435051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5272F-BA89-4CA2-85EE-865F7EE8896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211A01C-FAAB-448F-A483-A365FF70AE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0336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24C4-94B7-4E17-91A1-A0A998B4BAD1}"/>
              </a:ext>
            </a:extLst>
          </p:cNvPr>
          <p:cNvSpPr>
            <a:spLocks noGrp="1"/>
          </p:cNvSpPr>
          <p:nvPr>
            <p:ph type="title"/>
          </p:nvPr>
        </p:nvSpPr>
        <p:spPr/>
        <p:txBody>
          <a:bodyPr/>
          <a:lstStyle/>
          <a:p>
            <a:r>
              <a:rPr lang="en-US" dirty="0"/>
              <a:t>User permission and authorization</a:t>
            </a:r>
          </a:p>
        </p:txBody>
      </p:sp>
    </p:spTree>
    <p:extLst>
      <p:ext uri="{BB962C8B-B14F-4D97-AF65-F5344CB8AC3E}">
        <p14:creationId xmlns:p14="http://schemas.microsoft.com/office/powerpoint/2010/main" val="63373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712EE-5C9A-4F17-8BF5-0FF3EE1629D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762B1DE-0270-4675-BD88-550FFBB18A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40244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0174F-096A-4F38-B969-D1B2B8F603E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413713C-4896-451A-ABFF-F0A2EE56C4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19162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Text&#10;&#10;Description automatically generated">
            <a:extLst>
              <a:ext uri="{FF2B5EF4-FFF2-40B4-BE49-F238E27FC236}">
                <a16:creationId xmlns:a16="http://schemas.microsoft.com/office/drawing/2014/main" id="{9460B108-1490-4561-B765-516FB0E896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30331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7B070-7BA0-4D47-8F0F-7AC216AC3746}"/>
              </a:ext>
            </a:extLst>
          </p:cNvPr>
          <p:cNvSpPr>
            <a:spLocks noGrp="1"/>
          </p:cNvSpPr>
          <p:nvPr>
            <p:ph type="title"/>
          </p:nvPr>
        </p:nvSpPr>
        <p:spPr/>
        <p:txBody>
          <a:bodyPr/>
          <a:lstStyle/>
          <a:p>
            <a:r>
              <a:rPr lang="en-US" dirty="0"/>
              <a:t>Django cookies</a:t>
            </a:r>
          </a:p>
        </p:txBody>
      </p:sp>
    </p:spTree>
    <p:extLst>
      <p:ext uri="{BB962C8B-B14F-4D97-AF65-F5344CB8AC3E}">
        <p14:creationId xmlns:p14="http://schemas.microsoft.com/office/powerpoint/2010/main" val="253305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217B6-42F7-4D91-8497-343E6248E25D}"/>
              </a:ext>
            </a:extLst>
          </p:cNvPr>
          <p:cNvSpPr>
            <a:spLocks noGrp="1"/>
          </p:cNvSpPr>
          <p:nvPr>
            <p:ph type="title"/>
          </p:nvPr>
        </p:nvSpPr>
        <p:spPr/>
        <p:txBody>
          <a:bodyPr/>
          <a:lstStyle/>
          <a:p>
            <a:r>
              <a:rPr lang="en-US" dirty="0"/>
              <a:t>Set cookie</a:t>
            </a:r>
          </a:p>
        </p:txBody>
      </p:sp>
      <p:sp>
        <p:nvSpPr>
          <p:cNvPr id="4" name="Content Placeholder 2">
            <a:extLst>
              <a:ext uri="{FF2B5EF4-FFF2-40B4-BE49-F238E27FC236}">
                <a16:creationId xmlns:a16="http://schemas.microsoft.com/office/drawing/2014/main" id="{BAE97534-CF30-4F89-B9EE-6DAF05CC2741}"/>
              </a:ext>
            </a:extLst>
          </p:cNvPr>
          <p:cNvSpPr>
            <a:spLocks noGrp="1"/>
          </p:cNvSpPr>
          <p:nvPr>
            <p:ph idx="1"/>
          </p:nvPr>
        </p:nvSpPr>
        <p:spPr>
          <a:xfrm>
            <a:off x="581025" y="2181225"/>
            <a:ext cx="11029950" cy="3678238"/>
          </a:xfrm>
        </p:spPr>
        <p:txBody>
          <a:bodyPr>
            <a:normAutofit fontScale="92500" lnSpcReduction="10000"/>
          </a:bodyPr>
          <a:lstStyle/>
          <a:p>
            <a:pPr marL="0" indent="0">
              <a:buNone/>
            </a:pPr>
            <a:r>
              <a:rPr lang="en-US" sz="2000" b="1" dirty="0" err="1">
                <a:solidFill>
                  <a:schemeClr val="tx1"/>
                </a:solidFill>
                <a:cs typeface="Times New Roman" pitchFamily="18" charset="0"/>
              </a:rPr>
              <a:t>set_cookie</a:t>
            </a:r>
            <a:r>
              <a:rPr lang="en-US" sz="2000" b="1" dirty="0">
                <a:solidFill>
                  <a:schemeClr val="tx1"/>
                </a:solidFill>
                <a:cs typeface="Times New Roman" pitchFamily="18" charset="0"/>
              </a:rPr>
              <a:t>() </a:t>
            </a:r>
            <a:r>
              <a:rPr lang="en-US" sz="2000" dirty="0">
                <a:solidFill>
                  <a:schemeClr val="tx1"/>
                </a:solidFill>
                <a:cs typeface="Times New Roman" pitchFamily="18" charset="0"/>
              </a:rPr>
              <a:t>– </a:t>
            </a:r>
            <a:r>
              <a:rPr lang="en-US" sz="2000" dirty="0" err="1">
                <a:solidFill>
                  <a:schemeClr val="tx1"/>
                </a:solidFill>
                <a:cs typeface="Times New Roman" pitchFamily="18" charset="0"/>
              </a:rPr>
              <a:t>set_cookie</a:t>
            </a:r>
            <a:r>
              <a:rPr lang="en-US" sz="2000" dirty="0">
                <a:solidFill>
                  <a:schemeClr val="tx1"/>
                </a:solidFill>
                <a:cs typeface="Times New Roman" pitchFamily="18" charset="0"/>
              </a:rPr>
              <a:t>() is used to set/create/sent cookies.</a:t>
            </a:r>
          </a:p>
          <a:p>
            <a:pPr marL="0" indent="0">
              <a:buNone/>
            </a:pPr>
            <a:r>
              <a:rPr lang="en-US" sz="2000" dirty="0">
                <a:solidFill>
                  <a:schemeClr val="tx1"/>
                </a:solidFill>
                <a:cs typeface="Times New Roman" pitchFamily="18" charset="0"/>
              </a:rPr>
              <a:t>Syntax: -  </a:t>
            </a:r>
            <a:r>
              <a:rPr lang="en-US" sz="2000" dirty="0" err="1">
                <a:solidFill>
                  <a:schemeClr val="tx1"/>
                </a:solidFill>
                <a:cs typeface="Times New Roman" pitchFamily="18" charset="0"/>
              </a:rPr>
              <a:t>HttpResponse.set_cookie</a:t>
            </a:r>
            <a:r>
              <a:rPr lang="en-US" sz="2000" dirty="0">
                <a:solidFill>
                  <a:schemeClr val="tx1"/>
                </a:solidFill>
                <a:cs typeface="Times New Roman" pitchFamily="18" charset="0"/>
              </a:rPr>
              <a:t>(key, value='', </a:t>
            </a:r>
            <a:r>
              <a:rPr lang="en-US" sz="2000" dirty="0" err="1">
                <a:solidFill>
                  <a:schemeClr val="tx1"/>
                </a:solidFill>
                <a:cs typeface="Times New Roman" pitchFamily="18" charset="0"/>
              </a:rPr>
              <a:t>max_age</a:t>
            </a:r>
            <a:r>
              <a:rPr lang="en-US" sz="2000" dirty="0">
                <a:solidFill>
                  <a:schemeClr val="tx1"/>
                </a:solidFill>
                <a:cs typeface="Times New Roman" pitchFamily="18" charset="0"/>
              </a:rPr>
              <a:t>=None, expires=None, path='/', domain=None, secure=False, </a:t>
            </a:r>
            <a:r>
              <a:rPr lang="en-US" sz="2000" dirty="0" err="1">
                <a:solidFill>
                  <a:schemeClr val="tx1"/>
                </a:solidFill>
                <a:cs typeface="Times New Roman" pitchFamily="18" charset="0"/>
              </a:rPr>
              <a:t>httponly</a:t>
            </a:r>
            <a:r>
              <a:rPr lang="en-US" sz="2000" dirty="0">
                <a:solidFill>
                  <a:schemeClr val="tx1"/>
                </a:solidFill>
                <a:cs typeface="Times New Roman" pitchFamily="18" charset="0"/>
              </a:rPr>
              <a:t>=False, </a:t>
            </a:r>
            <a:r>
              <a:rPr lang="en-US" sz="2000" dirty="0" err="1">
                <a:solidFill>
                  <a:schemeClr val="tx1"/>
                </a:solidFill>
                <a:cs typeface="Times New Roman" pitchFamily="18" charset="0"/>
              </a:rPr>
              <a:t>samesite</a:t>
            </a:r>
            <a:r>
              <a:rPr lang="en-US" sz="2000" dirty="0">
                <a:solidFill>
                  <a:schemeClr val="tx1"/>
                </a:solidFill>
                <a:cs typeface="Times New Roman" pitchFamily="18" charset="0"/>
              </a:rPr>
              <a:t>=None)</a:t>
            </a:r>
          </a:p>
          <a:p>
            <a:pPr marL="0" indent="0">
              <a:buNone/>
            </a:pPr>
            <a:r>
              <a:rPr lang="en-US" sz="2000" dirty="0">
                <a:solidFill>
                  <a:schemeClr val="tx1"/>
                </a:solidFill>
                <a:cs typeface="Times New Roman" pitchFamily="18" charset="0"/>
              </a:rPr>
              <a:t>Example: - </a:t>
            </a:r>
            <a:r>
              <a:rPr lang="en-IN" sz="2000" dirty="0" err="1">
                <a:solidFill>
                  <a:schemeClr val="tx1"/>
                </a:solidFill>
                <a:cs typeface="Times New Roman" pitchFamily="18" charset="0"/>
              </a:rPr>
              <a:t>set_cookie</a:t>
            </a:r>
            <a:r>
              <a:rPr lang="en-IN" sz="2000" dirty="0">
                <a:solidFill>
                  <a:schemeClr val="tx1"/>
                </a:solidFill>
                <a:cs typeface="Times New Roman" pitchFamily="18" charset="0"/>
              </a:rPr>
              <a:t>( “name”, “milan”)</a:t>
            </a:r>
            <a:endParaRPr lang="en-US" sz="2000" dirty="0">
              <a:solidFill>
                <a:schemeClr val="tx1"/>
              </a:solidFill>
              <a:cs typeface="Times New Roman" pitchFamily="18" charset="0"/>
            </a:endParaRPr>
          </a:p>
          <a:p>
            <a:pPr marL="0" indent="0">
              <a:buNone/>
            </a:pPr>
            <a:r>
              <a:rPr lang="en-US" sz="2000" dirty="0">
                <a:solidFill>
                  <a:schemeClr val="tx1"/>
                </a:solidFill>
                <a:cs typeface="Times New Roman" pitchFamily="18" charset="0"/>
              </a:rPr>
              <a:t>key − This is the name of the cookie.</a:t>
            </a:r>
          </a:p>
          <a:p>
            <a:pPr marL="0" indent="0">
              <a:buNone/>
            </a:pPr>
            <a:r>
              <a:rPr lang="en-US" sz="2000" dirty="0">
                <a:solidFill>
                  <a:schemeClr val="tx1"/>
                </a:solidFill>
                <a:cs typeface="Times New Roman" pitchFamily="18" charset="0"/>
              </a:rPr>
              <a:t>value − This sets the value of cookie. This value is stored on the clients computer.</a:t>
            </a:r>
          </a:p>
          <a:p>
            <a:pPr marL="0" indent="0">
              <a:buNone/>
            </a:pPr>
            <a:r>
              <a:rPr lang="en-US" sz="2000" i="1" dirty="0">
                <a:solidFill>
                  <a:schemeClr val="tx1"/>
                </a:solidFill>
                <a:cs typeface="Times New Roman" pitchFamily="18" charset="0"/>
              </a:rPr>
              <a:t>name and value are required to set cookie. </a:t>
            </a:r>
          </a:p>
          <a:p>
            <a:pPr marL="0" indent="0">
              <a:buNone/>
            </a:pPr>
            <a:endParaRPr lang="en-IN" sz="2000" dirty="0">
              <a:solidFill>
                <a:schemeClr val="tx1"/>
              </a:solidFill>
              <a:cs typeface="Times New Roman" pitchFamily="18" charset="0"/>
            </a:endParaRPr>
          </a:p>
          <a:p>
            <a:pPr marL="0" indent="0">
              <a:buNone/>
            </a:pPr>
            <a:r>
              <a:rPr lang="en-IN" sz="2000" dirty="0">
                <a:solidFill>
                  <a:schemeClr val="tx1"/>
                </a:solidFill>
                <a:cs typeface="Times New Roman" pitchFamily="18" charset="0"/>
              </a:rPr>
              <a:t>When you omit the optional cookie fields, the browser fills them in automatically with reasonable defaults.</a:t>
            </a:r>
          </a:p>
          <a:p>
            <a:pPr marL="0" indent="0">
              <a:buNone/>
            </a:pPr>
            <a:endParaRPr lang="en-US" sz="1867" dirty="0">
              <a:latin typeface="Times New Roman" pitchFamily="18" charset="0"/>
              <a:cs typeface="Times New Roman" pitchFamily="18" charset="0"/>
            </a:endParaRPr>
          </a:p>
          <a:p>
            <a:pPr marL="0" indent="0">
              <a:buNone/>
            </a:pPr>
            <a:endParaRPr lang="en-US" sz="1867" dirty="0">
              <a:latin typeface="Times New Roman" pitchFamily="18" charset="0"/>
              <a:cs typeface="Times New Roman" pitchFamily="18" charset="0"/>
            </a:endParaRPr>
          </a:p>
        </p:txBody>
      </p:sp>
    </p:spTree>
    <p:extLst>
      <p:ext uri="{BB962C8B-B14F-4D97-AF65-F5344CB8AC3E}">
        <p14:creationId xmlns:p14="http://schemas.microsoft.com/office/powerpoint/2010/main" val="361974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0AC8-6F5D-4FB5-BF02-D966F01DF5E4}"/>
              </a:ext>
            </a:extLst>
          </p:cNvPr>
          <p:cNvSpPr>
            <a:spLocks noGrp="1"/>
          </p:cNvSpPr>
          <p:nvPr>
            <p:ph type="title"/>
          </p:nvPr>
        </p:nvSpPr>
        <p:spPr/>
        <p:txBody>
          <a:bodyPr/>
          <a:lstStyle/>
          <a:p>
            <a:r>
              <a:rPr lang="en-US" dirty="0"/>
              <a:t>Accessing cookies</a:t>
            </a:r>
          </a:p>
        </p:txBody>
      </p:sp>
      <p:sp>
        <p:nvSpPr>
          <p:cNvPr id="4" name="Content Placeholder 2">
            <a:extLst>
              <a:ext uri="{FF2B5EF4-FFF2-40B4-BE49-F238E27FC236}">
                <a16:creationId xmlns:a16="http://schemas.microsoft.com/office/drawing/2014/main" id="{AA25F5D8-F839-4D00-9EB8-92FD33757683}"/>
              </a:ext>
            </a:extLst>
          </p:cNvPr>
          <p:cNvSpPr>
            <a:spLocks noGrp="1"/>
          </p:cNvSpPr>
          <p:nvPr>
            <p:ph idx="1"/>
          </p:nvPr>
        </p:nvSpPr>
        <p:spPr>
          <a:xfrm>
            <a:off x="581025" y="2181225"/>
            <a:ext cx="11029950" cy="3678238"/>
          </a:xfrm>
        </p:spPr>
        <p:txBody>
          <a:bodyPr>
            <a:normAutofit/>
          </a:bodyPr>
          <a:lstStyle/>
          <a:p>
            <a:pPr marL="0" indent="0">
              <a:buNone/>
            </a:pPr>
            <a:r>
              <a:rPr lang="en-US" sz="2000" dirty="0" err="1">
                <a:solidFill>
                  <a:schemeClr val="tx1"/>
                </a:solidFill>
                <a:cs typeface="Times New Roman" panose="02020603050405020304" pitchFamily="18" charset="0"/>
              </a:rPr>
              <a:t>HttpRequest.COOKIES</a:t>
            </a:r>
            <a:r>
              <a:rPr lang="en-US" sz="2000" dirty="0">
                <a:solidFill>
                  <a:schemeClr val="tx1"/>
                </a:solidFill>
                <a:cs typeface="Times New Roman" panose="02020603050405020304" pitchFamily="18" charset="0"/>
              </a:rPr>
              <a:t> - A dictionary containing all cookies. Keys and values are strings. </a:t>
            </a:r>
          </a:p>
          <a:p>
            <a:pPr marL="0" indent="0">
              <a:buNone/>
            </a:pPr>
            <a:r>
              <a:rPr lang="en-US" sz="2000" dirty="0">
                <a:solidFill>
                  <a:schemeClr val="tx1"/>
                </a:solidFill>
                <a:cs typeface="Times New Roman" panose="02020603050405020304" pitchFamily="18" charset="0"/>
              </a:rPr>
              <a:t>Syntax:- </a:t>
            </a:r>
            <a:r>
              <a:rPr lang="en-US" sz="2000" dirty="0" err="1">
                <a:solidFill>
                  <a:schemeClr val="tx1"/>
                </a:solidFill>
                <a:cs typeface="Times New Roman" pitchFamily="18" charset="0"/>
              </a:rPr>
              <a:t>request.COOKIES</a:t>
            </a:r>
            <a:r>
              <a:rPr lang="en-US" sz="2000" dirty="0">
                <a:solidFill>
                  <a:schemeClr val="tx1"/>
                </a:solidFill>
                <a:cs typeface="Times New Roman" pitchFamily="18" charset="0"/>
              </a:rPr>
              <a:t>[‘key’];</a:t>
            </a:r>
          </a:p>
          <a:p>
            <a:pPr marL="0" indent="0">
              <a:buNone/>
            </a:pPr>
            <a:r>
              <a:rPr lang="en-US" sz="2000" dirty="0">
                <a:solidFill>
                  <a:schemeClr val="tx1"/>
                </a:solidFill>
                <a:cs typeface="Times New Roman" pitchFamily="18" charset="0"/>
              </a:rPr>
              <a:t>Example: - </a:t>
            </a:r>
            <a:r>
              <a:rPr lang="en-US" sz="2000" dirty="0" err="1">
                <a:solidFill>
                  <a:schemeClr val="tx1"/>
                </a:solidFill>
                <a:cs typeface="Times New Roman" pitchFamily="18" charset="0"/>
              </a:rPr>
              <a:t>request.COOKIES</a:t>
            </a:r>
            <a:r>
              <a:rPr lang="en-US" sz="2000" dirty="0">
                <a:solidFill>
                  <a:schemeClr val="tx1"/>
                </a:solidFill>
                <a:cs typeface="Times New Roman" pitchFamily="18" charset="0"/>
              </a:rPr>
              <a:t>[‘name’];</a:t>
            </a:r>
          </a:p>
          <a:p>
            <a:pPr marL="0" indent="0">
              <a:buNone/>
            </a:pPr>
            <a:endParaRPr lang="en-US" sz="2000" dirty="0">
              <a:solidFill>
                <a:schemeClr val="tx1"/>
              </a:solidFill>
              <a:cs typeface="Times New Roman" pitchFamily="18" charset="0"/>
            </a:endParaRPr>
          </a:p>
          <a:p>
            <a:pPr marL="0" indent="0">
              <a:buNone/>
            </a:pPr>
            <a:r>
              <a:rPr lang="en-US" sz="2000" dirty="0">
                <a:solidFill>
                  <a:schemeClr val="tx1"/>
                </a:solidFill>
                <a:cs typeface="Times New Roman" pitchFamily="18" charset="0"/>
              </a:rPr>
              <a:t>Syntax:- </a:t>
            </a:r>
            <a:r>
              <a:rPr lang="en-US" sz="2000" dirty="0" err="1">
                <a:solidFill>
                  <a:schemeClr val="tx1"/>
                </a:solidFill>
                <a:cs typeface="Times New Roman" pitchFamily="18" charset="0"/>
              </a:rPr>
              <a:t>request.COOKIES.get</a:t>
            </a:r>
            <a:r>
              <a:rPr lang="en-US" sz="2000" dirty="0">
                <a:solidFill>
                  <a:schemeClr val="tx1"/>
                </a:solidFill>
                <a:cs typeface="Times New Roman" pitchFamily="18" charset="0"/>
              </a:rPr>
              <a:t>(‘key’, default)</a:t>
            </a:r>
          </a:p>
          <a:p>
            <a:pPr marL="0" indent="0">
              <a:buNone/>
            </a:pPr>
            <a:r>
              <a:rPr lang="en-US" sz="2000" dirty="0">
                <a:solidFill>
                  <a:schemeClr val="tx1"/>
                </a:solidFill>
                <a:cs typeface="Times New Roman" pitchFamily="18" charset="0"/>
              </a:rPr>
              <a:t>Example: - </a:t>
            </a:r>
            <a:r>
              <a:rPr lang="en-US" sz="2000" dirty="0" err="1">
                <a:solidFill>
                  <a:schemeClr val="tx1"/>
                </a:solidFill>
                <a:cs typeface="Times New Roman" pitchFamily="18" charset="0"/>
              </a:rPr>
              <a:t>request.COOKIES.get</a:t>
            </a:r>
            <a:r>
              <a:rPr lang="en-US" sz="2000" dirty="0">
                <a:solidFill>
                  <a:schemeClr val="tx1"/>
                </a:solidFill>
                <a:cs typeface="Times New Roman" pitchFamily="18" charset="0"/>
              </a:rPr>
              <a:t>(‘name’)</a:t>
            </a:r>
            <a:endParaRPr lang="en-IN" sz="2000" dirty="0">
              <a:solidFill>
                <a:schemeClr val="tx1"/>
              </a:solidFill>
              <a:cs typeface="Times New Roman" pitchFamily="18" charset="0"/>
            </a:endParaRPr>
          </a:p>
          <a:p>
            <a:pPr marL="0" indent="0">
              <a:buNone/>
            </a:pPr>
            <a:r>
              <a:rPr lang="en-US" sz="2000" dirty="0">
                <a:solidFill>
                  <a:schemeClr val="tx1"/>
                </a:solidFill>
                <a:cs typeface="Times New Roman" pitchFamily="18" charset="0"/>
              </a:rPr>
              <a:t>Example: - </a:t>
            </a:r>
            <a:r>
              <a:rPr lang="en-US" sz="2000" dirty="0" err="1">
                <a:solidFill>
                  <a:schemeClr val="tx1"/>
                </a:solidFill>
                <a:cs typeface="Times New Roman" pitchFamily="18" charset="0"/>
              </a:rPr>
              <a:t>request.COOKIES.get</a:t>
            </a:r>
            <a:r>
              <a:rPr lang="en-US" sz="2000" dirty="0">
                <a:solidFill>
                  <a:schemeClr val="tx1"/>
                </a:solidFill>
                <a:cs typeface="Times New Roman" pitchFamily="18" charset="0"/>
              </a:rPr>
              <a:t>(‘name’, “Guest”)</a:t>
            </a:r>
            <a:endParaRPr lang="en-IN" sz="2000" dirty="0">
              <a:solidFill>
                <a:schemeClr val="tx1"/>
              </a:solidFill>
              <a:cs typeface="Times New Roman" pitchFamily="18" charset="0"/>
            </a:endParaRPr>
          </a:p>
          <a:p>
            <a:pPr marL="0" indent="0">
              <a:buNone/>
            </a:pPr>
            <a:endParaRPr lang="en-IN" sz="2000" dirty="0">
              <a:latin typeface="Times New Roman" pitchFamily="18" charset="0"/>
              <a:cs typeface="Times New Roman" pitchFamily="18" charset="0"/>
            </a:endParaRPr>
          </a:p>
        </p:txBody>
      </p:sp>
    </p:spTree>
    <p:extLst>
      <p:ext uri="{BB962C8B-B14F-4D97-AF65-F5344CB8AC3E}">
        <p14:creationId xmlns:p14="http://schemas.microsoft.com/office/powerpoint/2010/main" val="238374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2D447-9675-4F33-95C7-56245E69844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81AE0ED-6EF5-4FC6-81C5-D9D0DA763C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405028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4B88-8961-41D6-A260-7D838965735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8F6238F-16A9-4FB6-9B62-7CD6E1F16A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7932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695B1-69BB-4E5F-BDAA-395FC34875E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8E126F6-8DDA-473D-8B25-D1D041DB32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312730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7D026-0432-422B-B3F4-6C463E5259E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D222F8A-3BAA-40FA-BDEE-4C21A23481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222335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0C538-EDA5-4D0D-AABC-2FF1BA8E25C9}"/>
              </a:ext>
            </a:extLst>
          </p:cNvPr>
          <p:cNvSpPr>
            <a:spLocks noGrp="1"/>
          </p:cNvSpPr>
          <p:nvPr>
            <p:ph type="title"/>
          </p:nvPr>
        </p:nvSpPr>
        <p:spPr/>
        <p:txBody>
          <a:bodyPr/>
          <a:lstStyle/>
          <a:p>
            <a:r>
              <a:rPr lang="en-US" dirty="0"/>
              <a:t>Append/replace cookies</a:t>
            </a:r>
          </a:p>
        </p:txBody>
      </p:sp>
      <p:sp>
        <p:nvSpPr>
          <p:cNvPr id="4" name="Content Placeholder 2">
            <a:extLst>
              <a:ext uri="{FF2B5EF4-FFF2-40B4-BE49-F238E27FC236}">
                <a16:creationId xmlns:a16="http://schemas.microsoft.com/office/drawing/2014/main" id="{A51BFEB0-A6DF-431E-BB9B-5DA646D75CED}"/>
              </a:ext>
            </a:extLst>
          </p:cNvPr>
          <p:cNvSpPr>
            <a:spLocks noGrp="1"/>
          </p:cNvSpPr>
          <p:nvPr>
            <p:ph idx="1"/>
          </p:nvPr>
        </p:nvSpPr>
        <p:spPr>
          <a:xfrm>
            <a:off x="581025" y="2181225"/>
            <a:ext cx="11029950" cy="3678238"/>
          </a:xfrm>
        </p:spPr>
        <p:txBody>
          <a:bodyPr>
            <a:normAutofit lnSpcReduction="10000"/>
          </a:bodyPr>
          <a:lstStyle/>
          <a:p>
            <a:pPr marL="0" indent="0">
              <a:buNone/>
            </a:pPr>
            <a:r>
              <a:rPr lang="en-IN" sz="2000" dirty="0">
                <a:solidFill>
                  <a:schemeClr val="tx1"/>
                </a:solidFill>
                <a:cs typeface="Times New Roman" pitchFamily="18" charset="0"/>
              </a:rPr>
              <a:t>When we assign a new value to cookie, the current cookie are not replaced. The new cookie is parsed and its name-value pair is appended to the list. The exception is when you assign a new cookie with the same name (and same domain and path, if they exist) as a cookie that already exists. In this case the old value is replaced with the new. </a:t>
            </a:r>
          </a:p>
          <a:p>
            <a:pPr marL="0" indent="0">
              <a:buNone/>
            </a:pPr>
            <a:r>
              <a:rPr lang="en-IN" sz="2000" dirty="0">
                <a:solidFill>
                  <a:schemeClr val="tx1"/>
                </a:solidFill>
                <a:cs typeface="Times New Roman" pitchFamily="18" charset="0"/>
              </a:rPr>
              <a:t>Examples:- </a:t>
            </a:r>
          </a:p>
          <a:p>
            <a:r>
              <a:rPr lang="en-IN" sz="2000" dirty="0" err="1">
                <a:solidFill>
                  <a:schemeClr val="tx1"/>
                </a:solidFill>
                <a:cs typeface="Times New Roman" pitchFamily="18" charset="0"/>
              </a:rPr>
              <a:t>set_cookie</a:t>
            </a:r>
            <a:r>
              <a:rPr lang="en-IN" sz="2000" dirty="0">
                <a:solidFill>
                  <a:schemeClr val="tx1"/>
                </a:solidFill>
                <a:cs typeface="Times New Roman" pitchFamily="18" charset="0"/>
              </a:rPr>
              <a:t>(“name”, “milan”)</a:t>
            </a:r>
          </a:p>
          <a:p>
            <a:pPr marL="0" indent="0">
              <a:buNone/>
            </a:pPr>
            <a:r>
              <a:rPr lang="en-IN" sz="2000" dirty="0">
                <a:solidFill>
                  <a:schemeClr val="tx1"/>
                </a:solidFill>
                <a:cs typeface="Times New Roman" pitchFamily="18" charset="0"/>
              </a:rPr>
              <a:t>    </a:t>
            </a:r>
            <a:r>
              <a:rPr lang="en-IN" sz="2000" dirty="0" err="1">
                <a:solidFill>
                  <a:schemeClr val="tx1"/>
                </a:solidFill>
                <a:cs typeface="Times New Roman" pitchFamily="18" charset="0"/>
              </a:rPr>
              <a:t>set_cookie</a:t>
            </a:r>
            <a:r>
              <a:rPr lang="en-IN" sz="2000" dirty="0">
                <a:solidFill>
                  <a:schemeClr val="tx1"/>
                </a:solidFill>
                <a:cs typeface="Times New Roman" pitchFamily="18" charset="0"/>
              </a:rPr>
              <a:t>(“name”, “</a:t>
            </a:r>
            <a:r>
              <a:rPr lang="en-IN" sz="2000" dirty="0" err="1">
                <a:solidFill>
                  <a:schemeClr val="tx1"/>
                </a:solidFill>
                <a:cs typeface="Times New Roman" pitchFamily="18" charset="0"/>
              </a:rPr>
              <a:t>rahul</a:t>
            </a:r>
            <a:r>
              <a:rPr lang="en-IN" sz="2000" dirty="0">
                <a:solidFill>
                  <a:schemeClr val="tx1"/>
                </a:solidFill>
                <a:cs typeface="Times New Roman" pitchFamily="18" charset="0"/>
              </a:rPr>
              <a:t>”)</a:t>
            </a:r>
          </a:p>
          <a:p>
            <a:endParaRPr lang="en-IN" sz="2000" dirty="0">
              <a:solidFill>
                <a:schemeClr val="tx1"/>
              </a:solidFill>
              <a:cs typeface="Times New Roman" pitchFamily="18" charset="0"/>
            </a:endParaRPr>
          </a:p>
          <a:p>
            <a:r>
              <a:rPr lang="en-IN" sz="2000" dirty="0" err="1">
                <a:solidFill>
                  <a:schemeClr val="tx1"/>
                </a:solidFill>
                <a:cs typeface="Times New Roman" pitchFamily="18" charset="0"/>
              </a:rPr>
              <a:t>set_cookie</a:t>
            </a:r>
            <a:r>
              <a:rPr lang="en-IN" sz="2000" dirty="0">
                <a:solidFill>
                  <a:schemeClr val="tx1"/>
                </a:solidFill>
                <a:cs typeface="Times New Roman" pitchFamily="18" charset="0"/>
              </a:rPr>
              <a:t>(“name”, “</a:t>
            </a:r>
            <a:r>
              <a:rPr lang="en-IN" sz="2000" dirty="0" err="1">
                <a:solidFill>
                  <a:schemeClr val="tx1"/>
                </a:solidFill>
                <a:cs typeface="Times New Roman" pitchFamily="18" charset="0"/>
              </a:rPr>
              <a:t>sonam</a:t>
            </a:r>
            <a:r>
              <a:rPr lang="en-IN" sz="2000" dirty="0">
                <a:solidFill>
                  <a:schemeClr val="tx1"/>
                </a:solidFill>
                <a:cs typeface="Times New Roman" pitchFamily="18" charset="0"/>
              </a:rPr>
              <a:t>”)</a:t>
            </a:r>
          </a:p>
          <a:p>
            <a:pPr marL="0" indent="0">
              <a:buNone/>
            </a:pPr>
            <a:r>
              <a:rPr lang="en-IN" sz="2000" dirty="0">
                <a:solidFill>
                  <a:schemeClr val="tx1"/>
                </a:solidFill>
                <a:cs typeface="Times New Roman" pitchFamily="18" charset="0"/>
              </a:rPr>
              <a:t>    </a:t>
            </a:r>
            <a:r>
              <a:rPr lang="en-IN" sz="2000" dirty="0" err="1">
                <a:solidFill>
                  <a:schemeClr val="tx1"/>
                </a:solidFill>
                <a:cs typeface="Times New Roman" pitchFamily="18" charset="0"/>
              </a:rPr>
              <a:t>set_cookie</a:t>
            </a:r>
            <a:r>
              <a:rPr lang="en-IN" sz="2000" dirty="0">
                <a:solidFill>
                  <a:schemeClr val="tx1"/>
                </a:solidFill>
                <a:cs typeface="Times New Roman" pitchFamily="18" charset="0"/>
              </a:rPr>
              <a:t>(“</a:t>
            </a:r>
            <a:r>
              <a:rPr lang="en-IN" sz="2000" dirty="0" err="1">
                <a:solidFill>
                  <a:schemeClr val="tx1"/>
                </a:solidFill>
                <a:cs typeface="Times New Roman" pitchFamily="18" charset="0"/>
              </a:rPr>
              <a:t>lname</a:t>
            </a:r>
            <a:r>
              <a:rPr lang="en-IN" sz="2000" dirty="0">
                <a:solidFill>
                  <a:schemeClr val="tx1"/>
                </a:solidFill>
                <a:cs typeface="Times New Roman" pitchFamily="18" charset="0"/>
              </a:rPr>
              <a:t>”, “</a:t>
            </a:r>
            <a:r>
              <a:rPr lang="en-IN" sz="2000" dirty="0" err="1">
                <a:solidFill>
                  <a:schemeClr val="tx1"/>
                </a:solidFill>
                <a:cs typeface="Times New Roman" pitchFamily="18" charset="0"/>
              </a:rPr>
              <a:t>jha</a:t>
            </a:r>
            <a:r>
              <a:rPr lang="en-IN" sz="2000" dirty="0">
                <a:solidFill>
                  <a:schemeClr val="tx1"/>
                </a:solidFill>
                <a:cs typeface="Times New Roman" pitchFamily="18" charset="0"/>
              </a:rPr>
              <a:t>”)</a:t>
            </a:r>
          </a:p>
        </p:txBody>
      </p:sp>
      <p:pic>
        <p:nvPicPr>
          <p:cNvPr id="6" name="Picture 5">
            <a:extLst>
              <a:ext uri="{FF2B5EF4-FFF2-40B4-BE49-F238E27FC236}">
                <a16:creationId xmlns:a16="http://schemas.microsoft.com/office/drawing/2014/main" id="{FAC3545D-4B72-4A23-8A25-5B2691D287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6913" y="3752248"/>
            <a:ext cx="1851820" cy="2328956"/>
          </a:xfrm>
          <a:prstGeom prst="rect">
            <a:avLst/>
          </a:prstGeom>
        </p:spPr>
      </p:pic>
    </p:spTree>
    <p:extLst>
      <p:ext uri="{BB962C8B-B14F-4D97-AF65-F5344CB8AC3E}">
        <p14:creationId xmlns:p14="http://schemas.microsoft.com/office/powerpoint/2010/main" val="131274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ED16E-909A-49E6-AFDB-EDE1D6DC5091}"/>
              </a:ext>
            </a:extLst>
          </p:cNvPr>
          <p:cNvSpPr>
            <a:spLocks noGrp="1"/>
          </p:cNvSpPr>
          <p:nvPr>
            <p:ph type="title"/>
          </p:nvPr>
        </p:nvSpPr>
        <p:spPr/>
        <p:txBody>
          <a:bodyPr/>
          <a:lstStyle/>
          <a:p>
            <a:r>
              <a:rPr lang="en-US" dirty="0"/>
              <a:t>Delete cookies</a:t>
            </a:r>
          </a:p>
        </p:txBody>
      </p:sp>
      <p:sp>
        <p:nvSpPr>
          <p:cNvPr id="4" name="Content Placeholder 2">
            <a:extLst>
              <a:ext uri="{FF2B5EF4-FFF2-40B4-BE49-F238E27FC236}">
                <a16:creationId xmlns:a16="http://schemas.microsoft.com/office/drawing/2014/main" id="{AC0877A1-630D-4C76-B6A7-87377E44B722}"/>
              </a:ext>
            </a:extLst>
          </p:cNvPr>
          <p:cNvSpPr>
            <a:spLocks noGrp="1"/>
          </p:cNvSpPr>
          <p:nvPr>
            <p:ph idx="1"/>
          </p:nvPr>
        </p:nvSpPr>
        <p:spPr>
          <a:xfrm>
            <a:off x="581025" y="2181225"/>
            <a:ext cx="11029950" cy="3678238"/>
          </a:xfrm>
        </p:spPr>
        <p:txBody>
          <a:bodyPr>
            <a:normAutofit/>
          </a:bodyPr>
          <a:lstStyle/>
          <a:p>
            <a:pPr marL="0" indent="0">
              <a:buNone/>
            </a:pPr>
            <a:r>
              <a:rPr lang="en-US" sz="2000" dirty="0" err="1">
                <a:solidFill>
                  <a:schemeClr val="tx1"/>
                </a:solidFill>
                <a:cs typeface="Times New Roman" pitchFamily="18" charset="0"/>
              </a:rPr>
              <a:t>HttpResponse.delete_cookie</a:t>
            </a:r>
            <a:r>
              <a:rPr lang="en-US" sz="2000" dirty="0">
                <a:solidFill>
                  <a:schemeClr val="tx1"/>
                </a:solidFill>
                <a:cs typeface="Times New Roman" pitchFamily="18" charset="0"/>
              </a:rPr>
              <a:t>(key, path='/', domain=None) – This method is used to </a:t>
            </a:r>
            <a:r>
              <a:rPr lang="en-IN" sz="2000" dirty="0">
                <a:solidFill>
                  <a:schemeClr val="tx1"/>
                </a:solidFill>
                <a:cs typeface="Times New Roman" pitchFamily="18" charset="0"/>
              </a:rPr>
              <a:t>delete the cookie based on given key with same domain and path, if they were set, otherwise the cookie may not be deleted.</a:t>
            </a:r>
          </a:p>
          <a:p>
            <a:pPr marL="0" indent="0">
              <a:buNone/>
            </a:pPr>
            <a:r>
              <a:rPr lang="en-IN" sz="2000" dirty="0">
                <a:solidFill>
                  <a:schemeClr val="tx1"/>
                </a:solidFill>
                <a:cs typeface="Times New Roman" pitchFamily="18" charset="0"/>
              </a:rPr>
              <a:t>Example: - </a:t>
            </a:r>
            <a:r>
              <a:rPr lang="en-US" sz="2000" dirty="0" err="1">
                <a:solidFill>
                  <a:schemeClr val="tx1"/>
                </a:solidFill>
                <a:cs typeface="Times New Roman" pitchFamily="18" charset="0"/>
              </a:rPr>
              <a:t>delete_cookie</a:t>
            </a:r>
            <a:r>
              <a:rPr lang="en-US" sz="2000" dirty="0">
                <a:solidFill>
                  <a:schemeClr val="tx1"/>
                </a:solidFill>
                <a:cs typeface="Times New Roman" pitchFamily="18" charset="0"/>
              </a:rPr>
              <a:t>(‘name’)</a:t>
            </a:r>
            <a:endParaRPr lang="en-IN" sz="2000" dirty="0">
              <a:solidFill>
                <a:schemeClr val="tx1"/>
              </a:solidFill>
              <a:cs typeface="Times New Roman" pitchFamily="18" charset="0"/>
            </a:endParaRPr>
          </a:p>
        </p:txBody>
      </p:sp>
    </p:spTree>
    <p:extLst>
      <p:ext uri="{BB962C8B-B14F-4D97-AF65-F5344CB8AC3E}">
        <p14:creationId xmlns:p14="http://schemas.microsoft.com/office/powerpoint/2010/main" val="88678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43F59-828E-45C7-96D9-4FF0F861E1EF}"/>
              </a:ext>
            </a:extLst>
          </p:cNvPr>
          <p:cNvSpPr>
            <a:spLocks noGrp="1"/>
          </p:cNvSpPr>
          <p:nvPr>
            <p:ph type="title"/>
          </p:nvPr>
        </p:nvSpPr>
        <p:spPr/>
        <p:txBody>
          <a:bodyPr/>
          <a:lstStyle/>
          <a:p>
            <a:r>
              <a:rPr lang="en-US" dirty="0"/>
              <a:t>Signed cookie</a:t>
            </a:r>
          </a:p>
        </p:txBody>
      </p:sp>
      <p:sp>
        <p:nvSpPr>
          <p:cNvPr id="7" name="Content Placeholder 2">
            <a:extLst>
              <a:ext uri="{FF2B5EF4-FFF2-40B4-BE49-F238E27FC236}">
                <a16:creationId xmlns:a16="http://schemas.microsoft.com/office/drawing/2014/main" id="{97290138-0108-40B1-80F0-2C3A9879FD51}"/>
              </a:ext>
            </a:extLst>
          </p:cNvPr>
          <p:cNvSpPr>
            <a:spLocks noGrp="1"/>
          </p:cNvSpPr>
          <p:nvPr>
            <p:ph idx="1"/>
          </p:nvPr>
        </p:nvSpPr>
        <p:spPr>
          <a:xfrm>
            <a:off x="581025" y="2181225"/>
            <a:ext cx="11029950" cy="3678238"/>
          </a:xfrm>
        </p:spPr>
        <p:txBody>
          <a:bodyPr>
            <a:normAutofit/>
          </a:bodyPr>
          <a:lstStyle/>
          <a:p>
            <a:pPr marL="0" indent="0">
              <a:buNone/>
            </a:pPr>
            <a:r>
              <a:rPr lang="en-US" sz="2000" dirty="0" err="1">
                <a:solidFill>
                  <a:schemeClr val="tx1"/>
                </a:solidFill>
                <a:cs typeface="Times New Roman" panose="02020603050405020304" pitchFamily="18" charset="0"/>
              </a:rPr>
              <a:t>HttpResponse.set_signed_cookie</a:t>
            </a:r>
            <a:r>
              <a:rPr lang="en-US" sz="2000" dirty="0">
                <a:solidFill>
                  <a:schemeClr val="tx1"/>
                </a:solidFill>
                <a:cs typeface="Times New Roman" panose="02020603050405020304" pitchFamily="18" charset="0"/>
              </a:rPr>
              <a:t>(key, value, salt='', </a:t>
            </a:r>
            <a:r>
              <a:rPr lang="en-US" sz="2000" dirty="0" err="1">
                <a:solidFill>
                  <a:schemeClr val="tx1"/>
                </a:solidFill>
                <a:cs typeface="Times New Roman" panose="02020603050405020304" pitchFamily="18" charset="0"/>
              </a:rPr>
              <a:t>max_age</a:t>
            </a:r>
            <a:r>
              <a:rPr lang="en-US" sz="2000" dirty="0">
                <a:solidFill>
                  <a:schemeClr val="tx1"/>
                </a:solidFill>
                <a:cs typeface="Times New Roman" panose="02020603050405020304" pitchFamily="18" charset="0"/>
              </a:rPr>
              <a:t>=None, expires=None, path='/', domain=None, secure=False, </a:t>
            </a:r>
            <a:r>
              <a:rPr lang="en-US" sz="2000" dirty="0" err="1">
                <a:solidFill>
                  <a:schemeClr val="tx1"/>
                </a:solidFill>
                <a:cs typeface="Times New Roman" panose="02020603050405020304" pitchFamily="18" charset="0"/>
              </a:rPr>
              <a:t>httponly</a:t>
            </a:r>
            <a:r>
              <a:rPr lang="en-US" sz="2000" dirty="0">
                <a:solidFill>
                  <a:schemeClr val="tx1"/>
                </a:solidFill>
                <a:cs typeface="Times New Roman" panose="02020603050405020304" pitchFamily="18" charset="0"/>
              </a:rPr>
              <a:t>=False, </a:t>
            </a:r>
            <a:r>
              <a:rPr lang="en-US" sz="2000" dirty="0" err="1">
                <a:solidFill>
                  <a:schemeClr val="tx1"/>
                </a:solidFill>
                <a:cs typeface="Times New Roman" panose="02020603050405020304" pitchFamily="18" charset="0"/>
              </a:rPr>
              <a:t>samesite</a:t>
            </a:r>
            <a:r>
              <a:rPr lang="en-US" sz="2000" dirty="0">
                <a:solidFill>
                  <a:schemeClr val="tx1"/>
                </a:solidFill>
                <a:cs typeface="Times New Roman" panose="02020603050405020304" pitchFamily="18" charset="0"/>
              </a:rPr>
              <a:t>=None) – </a:t>
            </a:r>
          </a:p>
          <a:p>
            <a:pPr marL="0" indent="0">
              <a:buNone/>
            </a:pPr>
            <a:r>
              <a:rPr lang="en-US" sz="2000" dirty="0">
                <a:solidFill>
                  <a:schemeClr val="tx1"/>
                </a:solidFill>
                <a:cs typeface="Times New Roman" panose="02020603050405020304" pitchFamily="18" charset="0"/>
              </a:rPr>
              <a:t>It is similar to </a:t>
            </a:r>
            <a:r>
              <a:rPr lang="en-US" sz="2000" dirty="0" err="1">
                <a:solidFill>
                  <a:schemeClr val="tx1"/>
                </a:solidFill>
                <a:cs typeface="Times New Roman" panose="02020603050405020304" pitchFamily="18" charset="0"/>
              </a:rPr>
              <a:t>set_cookie</a:t>
            </a:r>
            <a:r>
              <a:rPr lang="en-US" sz="2000" dirty="0">
                <a:solidFill>
                  <a:schemeClr val="tx1"/>
                </a:solidFill>
                <a:cs typeface="Times New Roman" panose="02020603050405020304" pitchFamily="18" charset="0"/>
              </a:rPr>
              <a:t>(), but cryptographic signing the cookie before setting it. Use in conjunction with </a:t>
            </a:r>
            <a:r>
              <a:rPr lang="en-US" sz="2000" dirty="0" err="1">
                <a:solidFill>
                  <a:schemeClr val="tx1"/>
                </a:solidFill>
                <a:cs typeface="Times New Roman" panose="02020603050405020304" pitchFamily="18" charset="0"/>
              </a:rPr>
              <a:t>HttpRequest.get_signed_cookie</a:t>
            </a:r>
            <a:r>
              <a:rPr lang="en-US" sz="2000" dirty="0">
                <a:solidFill>
                  <a:schemeClr val="tx1"/>
                </a:solidFill>
                <a:cs typeface="Times New Roman" panose="02020603050405020304" pitchFamily="18" charset="0"/>
              </a:rPr>
              <a:t>(). </a:t>
            </a:r>
          </a:p>
          <a:p>
            <a:pPr marL="0" indent="0">
              <a:buNone/>
            </a:pPr>
            <a:r>
              <a:rPr lang="en-US" sz="2000" dirty="0">
                <a:solidFill>
                  <a:schemeClr val="tx1"/>
                </a:solidFill>
                <a:cs typeface="Times New Roman" panose="02020603050405020304" pitchFamily="18" charset="0"/>
              </a:rPr>
              <a:t>You can use the optional salt argument for added key strength, but you will need to remember to pass it to the corresponding </a:t>
            </a:r>
            <a:r>
              <a:rPr lang="en-US" sz="2000" dirty="0" err="1">
                <a:solidFill>
                  <a:schemeClr val="tx1"/>
                </a:solidFill>
                <a:cs typeface="Times New Roman" panose="02020603050405020304" pitchFamily="18" charset="0"/>
              </a:rPr>
              <a:t>HttpRequest.get_signed_cookie</a:t>
            </a:r>
            <a:r>
              <a:rPr lang="en-US" sz="2000" dirty="0">
                <a:solidFill>
                  <a:schemeClr val="tx1"/>
                </a:solidFill>
                <a:cs typeface="Times New Roman" panose="02020603050405020304" pitchFamily="18" charset="0"/>
              </a:rPr>
              <a:t>() call.</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84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E04A6-A34D-4959-9F88-16BCBCCA74E0}"/>
              </a:ext>
            </a:extLst>
          </p:cNvPr>
          <p:cNvSpPr>
            <a:spLocks noGrp="1"/>
          </p:cNvSpPr>
          <p:nvPr>
            <p:ph type="title"/>
          </p:nvPr>
        </p:nvSpPr>
        <p:spPr/>
        <p:txBody>
          <a:bodyPr/>
          <a:lstStyle/>
          <a:p>
            <a:r>
              <a:rPr lang="en-US" dirty="0" err="1"/>
              <a:t>url</a:t>
            </a:r>
            <a:r>
              <a:rPr lang="en-US" dirty="0"/>
              <a:t> pattern</a:t>
            </a:r>
          </a:p>
        </p:txBody>
      </p:sp>
      <p:sp>
        <p:nvSpPr>
          <p:cNvPr id="3" name="Content Placeholder 2">
            <a:extLst>
              <a:ext uri="{FF2B5EF4-FFF2-40B4-BE49-F238E27FC236}">
                <a16:creationId xmlns:a16="http://schemas.microsoft.com/office/drawing/2014/main" id="{9C349698-B98A-4233-8FBE-692CA7A7BAE0}"/>
              </a:ext>
            </a:extLst>
          </p:cNvPr>
          <p:cNvSpPr>
            <a:spLocks noGrp="1"/>
          </p:cNvSpPr>
          <p:nvPr>
            <p:ph idx="1"/>
          </p:nvPr>
        </p:nvSpPr>
        <p:spPr/>
        <p:txBody>
          <a:bodyPr/>
          <a:lstStyle/>
          <a:p>
            <a:pPr marL="0" indent="0">
              <a:buNone/>
            </a:pPr>
            <a:r>
              <a:rPr lang="en-US" dirty="0"/>
              <a:t>There are multiple method to </a:t>
            </a:r>
            <a:r>
              <a:rPr lang="en-US" dirty="0" err="1"/>
              <a:t>url</a:t>
            </a:r>
            <a:r>
              <a:rPr lang="en-US" dirty="0"/>
              <a:t> </a:t>
            </a:r>
            <a:r>
              <a:rPr lang="en-US" dirty="0" err="1"/>
              <a:t>dispacher</a:t>
            </a:r>
            <a:endParaRPr lang="en-US" dirty="0"/>
          </a:p>
        </p:txBody>
      </p:sp>
    </p:spTree>
    <p:extLst>
      <p:ext uri="{BB962C8B-B14F-4D97-AF65-F5344CB8AC3E}">
        <p14:creationId xmlns:p14="http://schemas.microsoft.com/office/powerpoint/2010/main" val="139120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16A62-F11B-48AE-8D9E-62B9D22A674F}"/>
              </a:ext>
            </a:extLst>
          </p:cNvPr>
          <p:cNvSpPr>
            <a:spLocks noGrp="1"/>
          </p:cNvSpPr>
          <p:nvPr>
            <p:ph type="title"/>
          </p:nvPr>
        </p:nvSpPr>
        <p:spPr/>
        <p:txBody>
          <a:bodyPr/>
          <a:lstStyle/>
          <a:p>
            <a:r>
              <a:rPr lang="en-US" dirty="0"/>
              <a:t>Getting signed cookies</a:t>
            </a:r>
          </a:p>
        </p:txBody>
      </p:sp>
      <p:sp>
        <p:nvSpPr>
          <p:cNvPr id="4" name="Content Placeholder 2">
            <a:extLst>
              <a:ext uri="{FF2B5EF4-FFF2-40B4-BE49-F238E27FC236}">
                <a16:creationId xmlns:a16="http://schemas.microsoft.com/office/drawing/2014/main" id="{0F74CBC6-47CB-4438-AEEC-0B5838F81A18}"/>
              </a:ext>
            </a:extLst>
          </p:cNvPr>
          <p:cNvSpPr>
            <a:spLocks noGrp="1"/>
          </p:cNvSpPr>
          <p:nvPr>
            <p:ph idx="1"/>
          </p:nvPr>
        </p:nvSpPr>
        <p:spPr>
          <a:xfrm>
            <a:off x="581025" y="2181225"/>
            <a:ext cx="11029950" cy="3678238"/>
          </a:xfrm>
        </p:spPr>
        <p:txBody>
          <a:bodyPr>
            <a:normAutofit/>
          </a:bodyPr>
          <a:lstStyle/>
          <a:p>
            <a:pPr marL="0" indent="0">
              <a:buNone/>
            </a:pPr>
            <a:r>
              <a:rPr lang="en-US" sz="2000" dirty="0" err="1">
                <a:solidFill>
                  <a:schemeClr val="tx1"/>
                </a:solidFill>
                <a:cs typeface="Times New Roman" panose="02020603050405020304" pitchFamily="18" charset="0"/>
              </a:rPr>
              <a:t>HttpRequest.get_signed_cookie</a:t>
            </a:r>
            <a:r>
              <a:rPr lang="en-US" sz="2000" dirty="0">
                <a:solidFill>
                  <a:schemeClr val="tx1"/>
                </a:solidFill>
                <a:cs typeface="Times New Roman" panose="02020603050405020304" pitchFamily="18" charset="0"/>
              </a:rPr>
              <a:t>(key, default=RAISE_ERROR, salt='', </a:t>
            </a:r>
            <a:r>
              <a:rPr lang="en-US" sz="2000" dirty="0" err="1">
                <a:solidFill>
                  <a:schemeClr val="tx1"/>
                </a:solidFill>
                <a:cs typeface="Times New Roman" panose="02020603050405020304" pitchFamily="18" charset="0"/>
              </a:rPr>
              <a:t>max_age</a:t>
            </a:r>
            <a:r>
              <a:rPr lang="en-US" sz="2000" dirty="0">
                <a:solidFill>
                  <a:schemeClr val="tx1"/>
                </a:solidFill>
                <a:cs typeface="Times New Roman" panose="02020603050405020304" pitchFamily="18" charset="0"/>
              </a:rPr>
              <a:t>=None) – </a:t>
            </a:r>
          </a:p>
          <a:p>
            <a:pPr marL="0" indent="0">
              <a:buNone/>
            </a:pPr>
            <a:r>
              <a:rPr lang="en-US" sz="2000" dirty="0">
                <a:solidFill>
                  <a:schemeClr val="tx1"/>
                </a:solidFill>
                <a:cs typeface="Times New Roman" panose="02020603050405020304" pitchFamily="18" charset="0"/>
              </a:rPr>
              <a:t>It returns a cookie value for a signed cookie, or raises a </a:t>
            </a:r>
            <a:r>
              <a:rPr lang="en-US" sz="2000" dirty="0" err="1">
                <a:solidFill>
                  <a:schemeClr val="tx1"/>
                </a:solidFill>
                <a:cs typeface="Times New Roman" panose="02020603050405020304" pitchFamily="18" charset="0"/>
              </a:rPr>
              <a:t>django.core.signing.BadSignature</a:t>
            </a:r>
            <a:r>
              <a:rPr lang="en-US" sz="2000" dirty="0">
                <a:solidFill>
                  <a:schemeClr val="tx1"/>
                </a:solidFill>
                <a:cs typeface="Times New Roman" panose="02020603050405020304" pitchFamily="18" charset="0"/>
              </a:rPr>
              <a:t> exception if the signature is no longer valid. </a:t>
            </a:r>
          </a:p>
          <a:p>
            <a:pPr marL="0" indent="0">
              <a:buNone/>
            </a:pPr>
            <a:r>
              <a:rPr lang="en-US" sz="2000" dirty="0">
                <a:solidFill>
                  <a:schemeClr val="tx1"/>
                </a:solidFill>
                <a:cs typeface="Times New Roman" panose="02020603050405020304" pitchFamily="18" charset="0"/>
              </a:rPr>
              <a:t>If you provide the default argument the exception will be suppressed and that default value will be returned instead.</a:t>
            </a:r>
          </a:p>
          <a:p>
            <a:pPr marL="0" indent="0">
              <a:buNone/>
            </a:pPr>
            <a:r>
              <a:rPr lang="en-US" sz="2000" dirty="0">
                <a:solidFill>
                  <a:schemeClr val="tx1"/>
                </a:solidFill>
                <a:cs typeface="Times New Roman" panose="02020603050405020304" pitchFamily="18" charset="0"/>
              </a:rPr>
              <a:t>The optional salt argument can be used to provide extra protection against brute force attacks on your secret key. If supplied, the </a:t>
            </a:r>
            <a:r>
              <a:rPr lang="en-US" sz="2000" dirty="0" err="1">
                <a:solidFill>
                  <a:schemeClr val="tx1"/>
                </a:solidFill>
                <a:cs typeface="Times New Roman" panose="02020603050405020304" pitchFamily="18" charset="0"/>
              </a:rPr>
              <a:t>max_age</a:t>
            </a:r>
            <a:r>
              <a:rPr lang="en-US" sz="2000" dirty="0">
                <a:solidFill>
                  <a:schemeClr val="tx1"/>
                </a:solidFill>
                <a:cs typeface="Times New Roman" panose="02020603050405020304" pitchFamily="18" charset="0"/>
              </a:rPr>
              <a:t> argument will be checked against the signed timestamp attached to the cookie value to ensure the cookie is not older than </a:t>
            </a:r>
            <a:r>
              <a:rPr lang="en-US" sz="2000" dirty="0" err="1">
                <a:solidFill>
                  <a:schemeClr val="tx1"/>
                </a:solidFill>
                <a:cs typeface="Times New Roman" panose="02020603050405020304" pitchFamily="18" charset="0"/>
              </a:rPr>
              <a:t>max_age</a:t>
            </a:r>
            <a:r>
              <a:rPr lang="en-US" sz="2000" dirty="0">
                <a:solidFill>
                  <a:schemeClr val="tx1"/>
                </a:solidFill>
                <a:cs typeface="Times New Roman" panose="02020603050405020304" pitchFamily="18" charset="0"/>
              </a:rPr>
              <a:t> seconds.</a:t>
            </a:r>
          </a:p>
        </p:txBody>
      </p:sp>
    </p:spTree>
    <p:extLst>
      <p:ext uri="{BB962C8B-B14F-4D97-AF65-F5344CB8AC3E}">
        <p14:creationId xmlns:p14="http://schemas.microsoft.com/office/powerpoint/2010/main" val="4075180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2383C-0655-4E03-A084-5CF65F2E2CB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F9678AE-065D-4A4F-B42F-20701B0B3F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434535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54CCA-9C44-4941-BEB6-42946F2F7DEC}"/>
              </a:ext>
            </a:extLst>
          </p:cNvPr>
          <p:cNvSpPr>
            <a:spLocks noGrp="1"/>
          </p:cNvSpPr>
          <p:nvPr>
            <p:ph type="title"/>
          </p:nvPr>
        </p:nvSpPr>
        <p:spPr/>
        <p:txBody>
          <a:bodyPr/>
          <a:lstStyle/>
          <a:p>
            <a:r>
              <a:rPr lang="en-US" dirty="0"/>
              <a:t>Session</a:t>
            </a:r>
          </a:p>
        </p:txBody>
      </p:sp>
      <p:sp>
        <p:nvSpPr>
          <p:cNvPr id="4" name="Content Placeholder 2">
            <a:extLst>
              <a:ext uri="{FF2B5EF4-FFF2-40B4-BE49-F238E27FC236}">
                <a16:creationId xmlns:a16="http://schemas.microsoft.com/office/drawing/2014/main" id="{25321A54-75F1-4788-8D97-EC2FBC8F2529}"/>
              </a:ext>
            </a:extLst>
          </p:cNvPr>
          <p:cNvSpPr>
            <a:spLocks noGrp="1"/>
          </p:cNvSpPr>
          <p:nvPr>
            <p:ph idx="1"/>
          </p:nvPr>
        </p:nvSpPr>
        <p:spPr>
          <a:xfrm>
            <a:off x="581025" y="2181225"/>
            <a:ext cx="11029950" cy="3678238"/>
          </a:xfrm>
        </p:spPr>
        <p:txBody>
          <a:bodyPr>
            <a:noAutofit/>
          </a:bodyPr>
          <a:lstStyle/>
          <a:p>
            <a:pPr marL="0" indent="0">
              <a:buNone/>
            </a:pPr>
            <a:r>
              <a:rPr lang="en-US" sz="2000" dirty="0">
                <a:solidFill>
                  <a:schemeClr val="tx1"/>
                </a:solidFill>
                <a:cs typeface="Times New Roman" panose="02020603050405020304" pitchFamily="18" charset="0"/>
              </a:rPr>
              <a:t>When </a:t>
            </a:r>
            <a:r>
              <a:rPr lang="en-US" sz="2000" dirty="0" err="1">
                <a:solidFill>
                  <a:schemeClr val="tx1"/>
                </a:solidFill>
                <a:cs typeface="Times New Roman" panose="02020603050405020304" pitchFamily="18" charset="0"/>
              </a:rPr>
              <a:t>SessionMiddleware</a:t>
            </a:r>
            <a:r>
              <a:rPr lang="en-US" sz="2000" dirty="0">
                <a:solidFill>
                  <a:schemeClr val="tx1"/>
                </a:solidFill>
                <a:cs typeface="Times New Roman" panose="02020603050405020304" pitchFamily="18" charset="0"/>
              </a:rPr>
              <a:t> is activated, each </a:t>
            </a:r>
            <a:r>
              <a:rPr lang="en-US" sz="2000" dirty="0" err="1">
                <a:solidFill>
                  <a:schemeClr val="tx1"/>
                </a:solidFill>
                <a:cs typeface="Times New Roman" panose="02020603050405020304" pitchFamily="18" charset="0"/>
              </a:rPr>
              <a:t>HttpRequest</a:t>
            </a:r>
            <a:r>
              <a:rPr lang="en-US" sz="2000" dirty="0">
                <a:solidFill>
                  <a:schemeClr val="tx1"/>
                </a:solidFill>
                <a:cs typeface="Times New Roman" panose="02020603050405020304" pitchFamily="18" charset="0"/>
              </a:rPr>
              <a:t> object, the first argument to any Django view function will have a session attribute, which is a dictionary-like object.</a:t>
            </a:r>
          </a:p>
          <a:p>
            <a:pPr marL="0" indent="0">
              <a:buNone/>
            </a:pPr>
            <a:r>
              <a:rPr lang="en-US" sz="2000" dirty="0">
                <a:solidFill>
                  <a:schemeClr val="tx1"/>
                </a:solidFill>
                <a:cs typeface="Times New Roman" panose="02020603050405020304" pitchFamily="18" charset="0"/>
              </a:rPr>
              <a:t>You can read it and write to </a:t>
            </a:r>
            <a:r>
              <a:rPr lang="en-US" sz="2000" dirty="0" err="1">
                <a:solidFill>
                  <a:schemeClr val="tx1"/>
                </a:solidFill>
                <a:cs typeface="Times New Roman" panose="02020603050405020304" pitchFamily="18" charset="0"/>
              </a:rPr>
              <a:t>request.session</a:t>
            </a:r>
            <a:r>
              <a:rPr lang="en-US" sz="2000" dirty="0">
                <a:solidFill>
                  <a:schemeClr val="tx1"/>
                </a:solidFill>
                <a:cs typeface="Times New Roman" panose="02020603050405020304" pitchFamily="18" charset="0"/>
              </a:rPr>
              <a:t> at any point in your view. You can edit it multiple times.</a:t>
            </a:r>
          </a:p>
          <a:p>
            <a:pPr marL="0" indent="0">
              <a:buNone/>
            </a:pPr>
            <a:r>
              <a:rPr lang="en-US" sz="2000" b="1" u="sng" dirty="0">
                <a:solidFill>
                  <a:srgbClr val="00B050"/>
                </a:solidFill>
                <a:cs typeface="Times New Roman" panose="02020603050405020304" pitchFamily="18" charset="0"/>
              </a:rPr>
              <a:t>Set Item</a:t>
            </a:r>
          </a:p>
          <a:p>
            <a:pPr marL="0" indent="0">
              <a:buNone/>
            </a:pPr>
            <a:r>
              <a:rPr lang="en-US" sz="2000" dirty="0" err="1">
                <a:solidFill>
                  <a:schemeClr val="tx1"/>
                </a:solidFill>
                <a:cs typeface="Times New Roman" panose="02020603050405020304" pitchFamily="18" charset="0"/>
              </a:rPr>
              <a:t>request.session</a:t>
            </a:r>
            <a:r>
              <a:rPr lang="en-US" sz="2000" dirty="0">
                <a:solidFill>
                  <a:schemeClr val="tx1"/>
                </a:solidFill>
                <a:cs typeface="Times New Roman" panose="02020603050405020304" pitchFamily="18" charset="0"/>
              </a:rPr>
              <a:t>['key'] = 'value’</a:t>
            </a:r>
          </a:p>
          <a:p>
            <a:pPr marL="0" indent="0">
              <a:buNone/>
            </a:pPr>
            <a:endParaRPr lang="en-US" sz="2000" dirty="0">
              <a:cs typeface="Times New Roman" panose="02020603050405020304" pitchFamily="18" charset="0"/>
            </a:endParaRPr>
          </a:p>
          <a:p>
            <a:pPr marL="0" indent="0">
              <a:buNone/>
            </a:pPr>
            <a:r>
              <a:rPr lang="en-US" sz="2000" b="1" u="sng" dirty="0">
                <a:solidFill>
                  <a:srgbClr val="00B050"/>
                </a:solidFill>
                <a:cs typeface="Times New Roman" panose="02020603050405020304" pitchFamily="18" charset="0"/>
              </a:rPr>
              <a:t>Get Item</a:t>
            </a:r>
          </a:p>
          <a:p>
            <a:pPr marL="0" indent="0">
              <a:buNone/>
            </a:pPr>
            <a:r>
              <a:rPr lang="en-US" sz="2000" dirty="0" err="1">
                <a:solidFill>
                  <a:schemeClr val="tx1"/>
                </a:solidFill>
                <a:cs typeface="Times New Roman" panose="02020603050405020304" pitchFamily="18" charset="0"/>
              </a:rPr>
              <a:t>returned_value</a:t>
            </a:r>
            <a:r>
              <a:rPr lang="en-US" sz="2000" dirty="0">
                <a:solidFill>
                  <a:schemeClr val="tx1"/>
                </a:solidFill>
                <a:cs typeface="Times New Roman" panose="02020603050405020304" pitchFamily="18" charset="0"/>
              </a:rPr>
              <a:t> = </a:t>
            </a:r>
            <a:r>
              <a:rPr lang="en-US" sz="2000" dirty="0" err="1">
                <a:solidFill>
                  <a:schemeClr val="tx1"/>
                </a:solidFill>
                <a:cs typeface="Times New Roman" panose="02020603050405020304" pitchFamily="18" charset="0"/>
              </a:rPr>
              <a:t>request.session</a:t>
            </a:r>
            <a:r>
              <a:rPr lang="en-US" sz="2000" dirty="0">
                <a:solidFill>
                  <a:schemeClr val="tx1"/>
                </a:solidFill>
                <a:cs typeface="Times New Roman" panose="02020603050405020304" pitchFamily="18" charset="0"/>
              </a:rPr>
              <a:t>['key']</a:t>
            </a:r>
          </a:p>
          <a:p>
            <a:pPr marL="0" indent="0">
              <a:buNone/>
            </a:pPr>
            <a:r>
              <a:rPr lang="en-US" sz="2000" dirty="0" err="1">
                <a:solidFill>
                  <a:schemeClr val="tx1"/>
                </a:solidFill>
                <a:cs typeface="Times New Roman" panose="02020603050405020304" pitchFamily="18" charset="0"/>
              </a:rPr>
              <a:t>returned_value</a:t>
            </a:r>
            <a:r>
              <a:rPr lang="en-US" sz="2000" dirty="0">
                <a:solidFill>
                  <a:schemeClr val="tx1"/>
                </a:solidFill>
                <a:cs typeface="Times New Roman" panose="02020603050405020304" pitchFamily="18" charset="0"/>
              </a:rPr>
              <a:t> = </a:t>
            </a:r>
            <a:r>
              <a:rPr lang="en-US" sz="2000" dirty="0" err="1">
                <a:solidFill>
                  <a:schemeClr val="tx1"/>
                </a:solidFill>
                <a:cs typeface="Times New Roman" panose="02020603050405020304" pitchFamily="18" charset="0"/>
              </a:rPr>
              <a:t>request.session.get</a:t>
            </a:r>
            <a:r>
              <a:rPr lang="en-US" sz="2000" dirty="0">
                <a:solidFill>
                  <a:schemeClr val="tx1"/>
                </a:solidFill>
                <a:cs typeface="Times New Roman" panose="02020603050405020304" pitchFamily="18" charset="0"/>
              </a:rPr>
              <a:t>('key', default=None)</a:t>
            </a:r>
          </a:p>
        </p:txBody>
      </p:sp>
    </p:spTree>
    <p:extLst>
      <p:ext uri="{BB962C8B-B14F-4D97-AF65-F5344CB8AC3E}">
        <p14:creationId xmlns:p14="http://schemas.microsoft.com/office/powerpoint/2010/main" val="428876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D66BE-AB95-4316-9E8B-5B5E70D997A3}"/>
              </a:ext>
            </a:extLst>
          </p:cNvPr>
          <p:cNvSpPr>
            <a:spLocks noGrp="1"/>
          </p:cNvSpPr>
          <p:nvPr>
            <p:ph type="title"/>
          </p:nvPr>
        </p:nvSpPr>
        <p:spPr/>
        <p:txBody>
          <a:bodyPr/>
          <a:lstStyle/>
          <a:p>
            <a:r>
              <a:rPr lang="en-US" dirty="0"/>
              <a:t>session</a:t>
            </a:r>
          </a:p>
        </p:txBody>
      </p:sp>
      <p:sp>
        <p:nvSpPr>
          <p:cNvPr id="4" name="Content Placeholder 2">
            <a:extLst>
              <a:ext uri="{FF2B5EF4-FFF2-40B4-BE49-F238E27FC236}">
                <a16:creationId xmlns:a16="http://schemas.microsoft.com/office/drawing/2014/main" id="{5CB967EC-1DF2-4EFD-9B3E-C3AE4B428CB0}"/>
              </a:ext>
            </a:extLst>
          </p:cNvPr>
          <p:cNvSpPr>
            <a:spLocks noGrp="1"/>
          </p:cNvSpPr>
          <p:nvPr>
            <p:ph idx="1"/>
          </p:nvPr>
        </p:nvSpPr>
        <p:spPr>
          <a:xfrm>
            <a:off x="581025" y="2181225"/>
            <a:ext cx="11029950" cy="3678238"/>
          </a:xfrm>
        </p:spPr>
        <p:txBody>
          <a:bodyPr>
            <a:normAutofit/>
          </a:bodyPr>
          <a:lstStyle/>
          <a:p>
            <a:pPr marL="0" indent="0">
              <a:buNone/>
            </a:pPr>
            <a:r>
              <a:rPr lang="en-US" sz="2000" b="1" u="sng" dirty="0">
                <a:solidFill>
                  <a:schemeClr val="tx1"/>
                </a:solidFill>
                <a:cs typeface="Times New Roman" panose="02020603050405020304" pitchFamily="18" charset="0"/>
              </a:rPr>
              <a:t>Delete Item</a:t>
            </a:r>
          </a:p>
          <a:p>
            <a:pPr marL="0" indent="0">
              <a:buNone/>
            </a:pPr>
            <a:r>
              <a:rPr lang="en-US" sz="2000" dirty="0">
                <a:solidFill>
                  <a:schemeClr val="tx1"/>
                </a:solidFill>
                <a:cs typeface="Times New Roman" panose="02020603050405020304" pitchFamily="18" charset="0"/>
              </a:rPr>
              <a:t>del </a:t>
            </a:r>
            <a:r>
              <a:rPr lang="en-US" sz="2000" dirty="0" err="1">
                <a:solidFill>
                  <a:schemeClr val="tx1"/>
                </a:solidFill>
                <a:cs typeface="Times New Roman" panose="02020603050405020304" pitchFamily="18" charset="0"/>
              </a:rPr>
              <a:t>request.session</a:t>
            </a:r>
            <a:r>
              <a:rPr lang="en-US" sz="2000" dirty="0">
                <a:solidFill>
                  <a:schemeClr val="tx1"/>
                </a:solidFill>
                <a:cs typeface="Times New Roman" panose="02020603050405020304" pitchFamily="18" charset="0"/>
              </a:rPr>
              <a:t>['key’] </a:t>
            </a:r>
          </a:p>
          <a:p>
            <a:pPr marL="0" indent="0">
              <a:buNone/>
            </a:pPr>
            <a:r>
              <a:rPr lang="en-US" sz="2000" dirty="0">
                <a:solidFill>
                  <a:schemeClr val="tx1"/>
                </a:solidFill>
                <a:cs typeface="Times New Roman" panose="02020603050405020304" pitchFamily="18" charset="0"/>
              </a:rPr>
              <a:t>This raises </a:t>
            </a:r>
            <a:r>
              <a:rPr lang="en-US" sz="2000" dirty="0" err="1">
                <a:solidFill>
                  <a:schemeClr val="tx1"/>
                </a:solidFill>
                <a:cs typeface="Times New Roman" panose="02020603050405020304" pitchFamily="18" charset="0"/>
              </a:rPr>
              <a:t>KeyError</a:t>
            </a:r>
            <a:r>
              <a:rPr lang="en-US" sz="2000" dirty="0">
                <a:solidFill>
                  <a:schemeClr val="tx1"/>
                </a:solidFill>
                <a:cs typeface="Times New Roman" panose="02020603050405020304" pitchFamily="18" charset="0"/>
              </a:rPr>
              <a:t> if the given key isn’t already in the session.</a:t>
            </a:r>
          </a:p>
          <a:p>
            <a:pPr marL="0" indent="0">
              <a:buNone/>
            </a:pPr>
            <a:endParaRPr lang="en-US" sz="2000" dirty="0">
              <a:solidFill>
                <a:schemeClr val="tx1"/>
              </a:solidFill>
              <a:cs typeface="Times New Roman" panose="02020603050405020304" pitchFamily="18" charset="0"/>
            </a:endParaRPr>
          </a:p>
          <a:p>
            <a:pPr marL="0" indent="0">
              <a:buNone/>
            </a:pPr>
            <a:r>
              <a:rPr lang="en-US" sz="2000" b="1" u="sng" dirty="0">
                <a:solidFill>
                  <a:schemeClr val="tx1"/>
                </a:solidFill>
                <a:cs typeface="Times New Roman" panose="02020603050405020304" pitchFamily="18" charset="0"/>
              </a:rPr>
              <a:t>Contains</a:t>
            </a:r>
          </a:p>
          <a:p>
            <a:pPr marL="0" indent="0">
              <a:buNone/>
            </a:pPr>
            <a:r>
              <a:rPr lang="en-US" sz="2000" dirty="0">
                <a:solidFill>
                  <a:schemeClr val="tx1"/>
                </a:solidFill>
                <a:cs typeface="Times New Roman" panose="02020603050405020304" pitchFamily="18" charset="0"/>
              </a:rPr>
              <a:t>'key' in </a:t>
            </a:r>
            <a:r>
              <a:rPr lang="en-US" sz="2000" dirty="0" err="1">
                <a:solidFill>
                  <a:schemeClr val="tx1"/>
                </a:solidFill>
                <a:cs typeface="Times New Roman" panose="02020603050405020304" pitchFamily="18" charset="0"/>
              </a:rPr>
              <a:t>request.session</a:t>
            </a:r>
            <a:endParaRPr lang="en-US" sz="20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96729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46490-395F-4B80-91D3-6A8F28B98DF6}"/>
              </a:ext>
            </a:extLst>
          </p:cNvPr>
          <p:cNvSpPr>
            <a:spLocks noGrp="1"/>
          </p:cNvSpPr>
          <p:nvPr>
            <p:ph type="title"/>
          </p:nvPr>
        </p:nvSpPr>
        <p:spPr/>
        <p:txBody>
          <a:bodyPr/>
          <a:lstStyle/>
          <a:p>
            <a:r>
              <a:rPr lang="en-US" dirty="0"/>
              <a:t>Session method</a:t>
            </a:r>
          </a:p>
        </p:txBody>
      </p:sp>
      <p:sp>
        <p:nvSpPr>
          <p:cNvPr id="4" name="Content Placeholder 2">
            <a:extLst>
              <a:ext uri="{FF2B5EF4-FFF2-40B4-BE49-F238E27FC236}">
                <a16:creationId xmlns:a16="http://schemas.microsoft.com/office/drawing/2014/main" id="{43721534-00C1-489B-869F-52364B978709}"/>
              </a:ext>
            </a:extLst>
          </p:cNvPr>
          <p:cNvSpPr>
            <a:spLocks noGrp="1"/>
          </p:cNvSpPr>
          <p:nvPr>
            <p:ph idx="1"/>
          </p:nvPr>
        </p:nvSpPr>
        <p:spPr>
          <a:xfrm>
            <a:off x="492248" y="2164206"/>
            <a:ext cx="11029950" cy="3678238"/>
          </a:xfrm>
        </p:spPr>
        <p:txBody>
          <a:bodyPr>
            <a:noAutofit/>
          </a:bodyPr>
          <a:lstStyle/>
          <a:p>
            <a:pPr marL="0" indent="0">
              <a:buNone/>
            </a:pPr>
            <a:r>
              <a:rPr lang="en-US" sz="2000" dirty="0">
                <a:solidFill>
                  <a:schemeClr val="tx1"/>
                </a:solidFill>
                <a:cs typeface="Times New Roman" panose="02020603050405020304" pitchFamily="18" charset="0"/>
              </a:rPr>
              <a:t>keys() method returns a view object that displays a list of all the keys in the dictionary.</a:t>
            </a:r>
          </a:p>
          <a:p>
            <a:pPr marL="0" indent="0">
              <a:buNone/>
            </a:pPr>
            <a:r>
              <a:rPr lang="en-US" sz="2000" dirty="0">
                <a:solidFill>
                  <a:schemeClr val="tx1"/>
                </a:solidFill>
                <a:cs typeface="Times New Roman" panose="02020603050405020304" pitchFamily="18" charset="0"/>
              </a:rPr>
              <a:t>Syntax:- </a:t>
            </a:r>
            <a:r>
              <a:rPr lang="en-US" sz="2000" dirty="0" err="1">
                <a:solidFill>
                  <a:schemeClr val="tx1"/>
                </a:solidFill>
                <a:cs typeface="Times New Roman" panose="02020603050405020304" pitchFamily="18" charset="0"/>
              </a:rPr>
              <a:t>dict.keys</a:t>
            </a:r>
            <a:r>
              <a:rPr lang="en-US" sz="2000" dirty="0">
                <a:solidFill>
                  <a:schemeClr val="tx1"/>
                </a:solidFill>
                <a:cs typeface="Times New Roman" panose="02020603050405020304" pitchFamily="18" charset="0"/>
              </a:rPr>
              <a:t>()</a:t>
            </a:r>
          </a:p>
          <a:p>
            <a:pPr marL="0" indent="0">
              <a:buNone/>
            </a:pPr>
            <a:endParaRPr lang="en-US" sz="2000" dirty="0">
              <a:solidFill>
                <a:schemeClr val="tx1"/>
              </a:solidFill>
              <a:cs typeface="Times New Roman" panose="02020603050405020304" pitchFamily="18" charset="0"/>
            </a:endParaRPr>
          </a:p>
          <a:p>
            <a:pPr marL="0" indent="0">
              <a:buNone/>
            </a:pPr>
            <a:r>
              <a:rPr lang="en-US" sz="2000" dirty="0">
                <a:solidFill>
                  <a:schemeClr val="tx1"/>
                </a:solidFill>
                <a:cs typeface="Times New Roman" panose="02020603050405020304" pitchFamily="18" charset="0"/>
              </a:rPr>
              <a:t>items() method returns the list with all dictionary keys with values.</a:t>
            </a:r>
          </a:p>
          <a:p>
            <a:pPr marL="0" indent="0">
              <a:buNone/>
            </a:pPr>
            <a:r>
              <a:rPr lang="en-US" sz="2000" dirty="0">
                <a:solidFill>
                  <a:schemeClr val="tx1"/>
                </a:solidFill>
                <a:cs typeface="Times New Roman" panose="02020603050405020304" pitchFamily="18" charset="0"/>
              </a:rPr>
              <a:t>Syntax:- </a:t>
            </a:r>
            <a:r>
              <a:rPr lang="en-US" sz="2000" dirty="0" err="1">
                <a:solidFill>
                  <a:schemeClr val="tx1"/>
                </a:solidFill>
                <a:cs typeface="Times New Roman" panose="02020603050405020304" pitchFamily="18" charset="0"/>
              </a:rPr>
              <a:t>dict.items</a:t>
            </a:r>
            <a:r>
              <a:rPr lang="en-US" sz="2000" dirty="0">
                <a:solidFill>
                  <a:schemeClr val="tx1"/>
                </a:solidFill>
                <a:cs typeface="Times New Roman" panose="02020603050405020304" pitchFamily="18" charset="0"/>
              </a:rPr>
              <a:t>()</a:t>
            </a:r>
          </a:p>
          <a:p>
            <a:pPr marL="0" indent="0">
              <a:buNone/>
            </a:pPr>
            <a:endParaRPr lang="en-US" sz="2000" dirty="0">
              <a:solidFill>
                <a:schemeClr val="tx1"/>
              </a:solidFill>
              <a:cs typeface="Times New Roman" panose="02020603050405020304" pitchFamily="18" charset="0"/>
            </a:endParaRPr>
          </a:p>
          <a:p>
            <a:pPr marL="0" indent="0">
              <a:buNone/>
            </a:pPr>
            <a:r>
              <a:rPr lang="en-US" sz="2000" dirty="0">
                <a:solidFill>
                  <a:schemeClr val="tx1"/>
                </a:solidFill>
                <a:cs typeface="Times New Roman" panose="02020603050405020304" pitchFamily="18" charset="0"/>
              </a:rPr>
              <a:t>clear() function is used to erase all the elements of list. After this operation, list becomes empty.</a:t>
            </a:r>
          </a:p>
          <a:p>
            <a:pPr marL="0" indent="0">
              <a:buNone/>
            </a:pPr>
            <a:r>
              <a:rPr lang="en-US" sz="2000" dirty="0">
                <a:solidFill>
                  <a:schemeClr val="tx1"/>
                </a:solidFill>
                <a:cs typeface="Times New Roman" panose="02020603050405020304" pitchFamily="18" charset="0"/>
              </a:rPr>
              <a:t>Syntax:- </a:t>
            </a:r>
            <a:r>
              <a:rPr lang="en-US" sz="2000" dirty="0" err="1">
                <a:solidFill>
                  <a:schemeClr val="tx1"/>
                </a:solidFill>
                <a:cs typeface="Times New Roman" panose="02020603050405020304" pitchFamily="18" charset="0"/>
              </a:rPr>
              <a:t>dict.clear</a:t>
            </a:r>
            <a:r>
              <a:rPr lang="en-US" sz="2000" dirty="0">
                <a:solidFill>
                  <a:schemeClr val="tx1"/>
                </a:solidFill>
                <a:cs typeface="Times New Roman" panose="02020603050405020304" pitchFamily="18" charset="0"/>
              </a:rPr>
              <a:t>()</a:t>
            </a:r>
          </a:p>
          <a:p>
            <a:pPr marL="0" indent="0">
              <a:buNone/>
            </a:pPr>
            <a:endParaRPr lang="en-US" sz="16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277975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2B468-B0BC-4F94-A98D-D20A935E5A83}"/>
              </a:ext>
            </a:extLst>
          </p:cNvPr>
          <p:cNvSpPr>
            <a:spLocks noGrp="1"/>
          </p:cNvSpPr>
          <p:nvPr>
            <p:ph type="title"/>
          </p:nvPr>
        </p:nvSpPr>
        <p:spPr/>
        <p:txBody>
          <a:bodyPr/>
          <a:lstStyle/>
          <a:p>
            <a:r>
              <a:rPr lang="en-US" dirty="0"/>
              <a:t>Session method</a:t>
            </a:r>
          </a:p>
        </p:txBody>
      </p:sp>
      <p:sp>
        <p:nvSpPr>
          <p:cNvPr id="4" name="Content Placeholder 2">
            <a:extLst>
              <a:ext uri="{FF2B5EF4-FFF2-40B4-BE49-F238E27FC236}">
                <a16:creationId xmlns:a16="http://schemas.microsoft.com/office/drawing/2014/main" id="{433B680C-F90A-468B-986F-F5D24DBE1C33}"/>
              </a:ext>
            </a:extLst>
          </p:cNvPr>
          <p:cNvSpPr>
            <a:spLocks noGrp="1"/>
          </p:cNvSpPr>
          <p:nvPr>
            <p:ph idx="1"/>
          </p:nvPr>
        </p:nvSpPr>
        <p:spPr>
          <a:xfrm>
            <a:off x="581025" y="2181225"/>
            <a:ext cx="11029950" cy="3678238"/>
          </a:xfrm>
        </p:spPr>
        <p:txBody>
          <a:bodyPr>
            <a:normAutofit/>
          </a:bodyPr>
          <a:lstStyle/>
          <a:p>
            <a:pPr marL="0" indent="0">
              <a:buNone/>
            </a:pPr>
            <a:r>
              <a:rPr lang="en-US" sz="2000" dirty="0" err="1">
                <a:solidFill>
                  <a:schemeClr val="tx1"/>
                </a:solidFill>
                <a:cs typeface="Times New Roman" panose="02020603050405020304" pitchFamily="18" charset="0"/>
              </a:rPr>
              <a:t>setdefault</a:t>
            </a:r>
            <a:r>
              <a:rPr lang="en-US" sz="2000" dirty="0">
                <a:solidFill>
                  <a:schemeClr val="tx1"/>
                </a:solidFill>
                <a:cs typeface="Times New Roman" panose="02020603050405020304" pitchFamily="18" charset="0"/>
              </a:rPr>
              <a:t>() method returns the value of a key (if the key is in dictionary). If not, it inserts key with a value to the dictionary.</a:t>
            </a:r>
          </a:p>
          <a:p>
            <a:pPr marL="0" indent="0">
              <a:buNone/>
            </a:pPr>
            <a:r>
              <a:rPr lang="en-US" sz="2000" dirty="0">
                <a:solidFill>
                  <a:schemeClr val="tx1"/>
                </a:solidFill>
                <a:cs typeface="Times New Roman" panose="02020603050405020304" pitchFamily="18" charset="0"/>
              </a:rPr>
              <a:t>Syntax: </a:t>
            </a:r>
            <a:r>
              <a:rPr lang="en-US" sz="2000" dirty="0" err="1">
                <a:solidFill>
                  <a:schemeClr val="tx1"/>
                </a:solidFill>
                <a:cs typeface="Times New Roman" panose="02020603050405020304" pitchFamily="18" charset="0"/>
              </a:rPr>
              <a:t>dict.setdefault</a:t>
            </a:r>
            <a:r>
              <a:rPr lang="en-US" sz="2000" dirty="0">
                <a:solidFill>
                  <a:schemeClr val="tx1"/>
                </a:solidFill>
                <a:cs typeface="Times New Roman" panose="02020603050405020304" pitchFamily="18" charset="0"/>
              </a:rPr>
              <a:t>(key, </a:t>
            </a:r>
            <a:r>
              <a:rPr lang="en-US" sz="2000" dirty="0" err="1">
                <a:solidFill>
                  <a:schemeClr val="tx1"/>
                </a:solidFill>
                <a:cs typeface="Times New Roman" panose="02020603050405020304" pitchFamily="18" charset="0"/>
              </a:rPr>
              <a:t>default_value</a:t>
            </a:r>
            <a:r>
              <a:rPr lang="en-US" sz="2000" dirty="0">
                <a:solidFill>
                  <a:schemeClr val="tx1"/>
                </a:solidFill>
                <a:cs typeface="Times New Roman" panose="02020603050405020304" pitchFamily="18" charset="0"/>
              </a:rPr>
              <a:t>)</a:t>
            </a:r>
          </a:p>
          <a:p>
            <a:pPr marL="0" indent="0">
              <a:buNone/>
            </a:pPr>
            <a:endParaRPr lang="en-US" sz="2000" dirty="0">
              <a:solidFill>
                <a:schemeClr val="tx1"/>
              </a:solidFill>
              <a:latin typeface="Times New Roman" panose="02020603050405020304" pitchFamily="18" charset="0"/>
              <a:cs typeface="Times New Roman" panose="02020603050405020304" pitchFamily="18" charset="0"/>
            </a:endParaRPr>
          </a:p>
          <a:p>
            <a:pPr marL="0" indent="0">
              <a:buNone/>
            </a:pPr>
            <a:r>
              <a:rPr lang="en-US" sz="2000" dirty="0">
                <a:solidFill>
                  <a:schemeClr val="tx1"/>
                </a:solidFill>
                <a:latin typeface="Times New Roman" panose="02020603050405020304" pitchFamily="18" charset="0"/>
                <a:cs typeface="Times New Roman" panose="02020603050405020304" pitchFamily="18" charset="0"/>
              </a:rPr>
              <a:t>flush() – It deletes the current session data from the session and deletes the session cookie. This is used if you want to ensure that the previous session data can’t be accessed again from the user’s browser (for example, the </a:t>
            </a:r>
            <a:r>
              <a:rPr lang="en-US" sz="2000" dirty="0" err="1">
                <a:solidFill>
                  <a:schemeClr val="tx1"/>
                </a:solidFill>
                <a:latin typeface="Times New Roman" panose="02020603050405020304" pitchFamily="18" charset="0"/>
                <a:cs typeface="Times New Roman" panose="02020603050405020304" pitchFamily="18" charset="0"/>
              </a:rPr>
              <a:t>django.contrib.auth.logout</a:t>
            </a:r>
            <a:r>
              <a:rPr lang="en-US" sz="2000" dirty="0">
                <a:solidFill>
                  <a:schemeClr val="tx1"/>
                </a:solidFill>
                <a:latin typeface="Times New Roman" panose="02020603050405020304" pitchFamily="18" charset="0"/>
                <a:cs typeface="Times New Roman" panose="02020603050405020304" pitchFamily="18" charset="0"/>
              </a:rPr>
              <a:t>() function calls it).</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757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896E4-E2A7-4DA5-BA01-AEC9864E0A0C}"/>
              </a:ext>
            </a:extLst>
          </p:cNvPr>
          <p:cNvSpPr>
            <a:spLocks noGrp="1"/>
          </p:cNvSpPr>
          <p:nvPr>
            <p:ph type="title"/>
          </p:nvPr>
        </p:nvSpPr>
        <p:spPr/>
        <p:txBody>
          <a:bodyPr/>
          <a:lstStyle/>
          <a:p>
            <a:r>
              <a:rPr lang="en-US" dirty="0"/>
              <a:t>Session method</a:t>
            </a:r>
          </a:p>
        </p:txBody>
      </p:sp>
      <p:sp>
        <p:nvSpPr>
          <p:cNvPr id="4" name="Content Placeholder 2">
            <a:extLst>
              <a:ext uri="{FF2B5EF4-FFF2-40B4-BE49-F238E27FC236}">
                <a16:creationId xmlns:a16="http://schemas.microsoft.com/office/drawing/2014/main" id="{8AB25B93-5F90-4C65-8516-8167E8B442AB}"/>
              </a:ext>
            </a:extLst>
          </p:cNvPr>
          <p:cNvSpPr>
            <a:spLocks noGrp="1"/>
          </p:cNvSpPr>
          <p:nvPr>
            <p:ph idx="1"/>
          </p:nvPr>
        </p:nvSpPr>
        <p:spPr>
          <a:xfrm>
            <a:off x="580858" y="2477606"/>
            <a:ext cx="11029950" cy="3678238"/>
          </a:xfrm>
        </p:spPr>
        <p:txBody>
          <a:bodyPr>
            <a:noAutofit/>
          </a:bodyPr>
          <a:lstStyle/>
          <a:p>
            <a:pPr marL="0" indent="0">
              <a:buNone/>
            </a:pPr>
            <a:r>
              <a:rPr lang="en-US" sz="2000" dirty="0" err="1">
                <a:solidFill>
                  <a:schemeClr val="tx1"/>
                </a:solidFill>
                <a:cs typeface="Times New Roman" panose="02020603050405020304" pitchFamily="18" charset="0"/>
              </a:rPr>
              <a:t>get_session_cookie_age</a:t>
            </a:r>
            <a:r>
              <a:rPr lang="en-US" sz="2000" dirty="0">
                <a:solidFill>
                  <a:schemeClr val="tx1"/>
                </a:solidFill>
                <a:cs typeface="Times New Roman" panose="02020603050405020304" pitchFamily="18" charset="0"/>
              </a:rPr>
              <a:t>() – It returns the age of session cookies, in seconds. Defaults to SESSION_COOKIE_AGE.</a:t>
            </a:r>
          </a:p>
          <a:p>
            <a:pPr marL="0" indent="0">
              <a:buNone/>
            </a:pPr>
            <a:endParaRPr lang="en-US" sz="2000" dirty="0">
              <a:solidFill>
                <a:schemeClr val="tx1"/>
              </a:solidFill>
              <a:cs typeface="Times New Roman" panose="02020603050405020304" pitchFamily="18" charset="0"/>
            </a:endParaRPr>
          </a:p>
          <a:p>
            <a:pPr marL="0" indent="0">
              <a:buNone/>
            </a:pPr>
            <a:r>
              <a:rPr lang="en-US" sz="2000" dirty="0" err="1">
                <a:solidFill>
                  <a:schemeClr val="tx1"/>
                </a:solidFill>
                <a:cs typeface="Times New Roman" panose="02020603050405020304" pitchFamily="18" charset="0"/>
              </a:rPr>
              <a:t>set_expiry</a:t>
            </a:r>
            <a:r>
              <a:rPr lang="en-US" sz="2000" dirty="0">
                <a:solidFill>
                  <a:schemeClr val="tx1"/>
                </a:solidFill>
                <a:cs typeface="Times New Roman" panose="02020603050405020304" pitchFamily="18" charset="0"/>
              </a:rPr>
              <a:t>(value) – It sets the expiration time for the session. You can pass a number of different values:</a:t>
            </a:r>
          </a:p>
          <a:p>
            <a:pPr marL="0" indent="0">
              <a:buNone/>
            </a:pPr>
            <a:r>
              <a:rPr lang="en-US" sz="2000" dirty="0">
                <a:solidFill>
                  <a:schemeClr val="tx1"/>
                </a:solidFill>
                <a:cs typeface="Times New Roman" panose="02020603050405020304" pitchFamily="18" charset="0"/>
              </a:rPr>
              <a:t>If value is an integer, the session will expire after that many seconds of inactivity. For example, calling </a:t>
            </a:r>
            <a:r>
              <a:rPr lang="en-US" sz="2000" dirty="0" err="1">
                <a:solidFill>
                  <a:schemeClr val="tx1"/>
                </a:solidFill>
                <a:cs typeface="Times New Roman" panose="02020603050405020304" pitchFamily="18" charset="0"/>
              </a:rPr>
              <a:t>request.session.set_expiry</a:t>
            </a:r>
            <a:r>
              <a:rPr lang="en-US" sz="2000" dirty="0">
                <a:solidFill>
                  <a:schemeClr val="tx1"/>
                </a:solidFill>
                <a:cs typeface="Times New Roman" panose="02020603050405020304" pitchFamily="18" charset="0"/>
              </a:rPr>
              <a:t>(300) would make the session expire in 5 minutes.</a:t>
            </a:r>
          </a:p>
          <a:p>
            <a:pPr marL="0" indent="0">
              <a:buNone/>
            </a:pPr>
            <a:r>
              <a:rPr lang="en-US" sz="2000" dirty="0">
                <a:solidFill>
                  <a:schemeClr val="tx1"/>
                </a:solidFill>
                <a:cs typeface="Times New Roman" panose="02020603050405020304" pitchFamily="18" charset="0"/>
              </a:rPr>
              <a:t>If value is a datetime or </a:t>
            </a:r>
            <a:r>
              <a:rPr lang="en-US" sz="2000" dirty="0" err="1">
                <a:solidFill>
                  <a:schemeClr val="tx1"/>
                </a:solidFill>
                <a:cs typeface="Times New Roman" panose="02020603050405020304" pitchFamily="18" charset="0"/>
              </a:rPr>
              <a:t>timedelta</a:t>
            </a:r>
            <a:r>
              <a:rPr lang="en-US" sz="2000" dirty="0">
                <a:solidFill>
                  <a:schemeClr val="tx1"/>
                </a:solidFill>
                <a:cs typeface="Times New Roman" panose="02020603050405020304" pitchFamily="18" charset="0"/>
              </a:rPr>
              <a:t> object, the session will expire at that specific date/time. Note that datetime and </a:t>
            </a:r>
            <a:r>
              <a:rPr lang="en-US" sz="2000" dirty="0" err="1">
                <a:solidFill>
                  <a:schemeClr val="tx1"/>
                </a:solidFill>
                <a:cs typeface="Times New Roman" panose="02020603050405020304" pitchFamily="18" charset="0"/>
              </a:rPr>
              <a:t>timedelta</a:t>
            </a:r>
            <a:r>
              <a:rPr lang="en-US" sz="2000" dirty="0">
                <a:solidFill>
                  <a:schemeClr val="tx1"/>
                </a:solidFill>
                <a:cs typeface="Times New Roman" panose="02020603050405020304" pitchFamily="18" charset="0"/>
              </a:rPr>
              <a:t> values are only serializable if you are using the </a:t>
            </a:r>
            <a:r>
              <a:rPr lang="en-US" sz="2000" dirty="0" err="1">
                <a:solidFill>
                  <a:schemeClr val="tx1"/>
                </a:solidFill>
                <a:cs typeface="Times New Roman" panose="02020603050405020304" pitchFamily="18" charset="0"/>
              </a:rPr>
              <a:t>PickleSerializer</a:t>
            </a:r>
            <a:r>
              <a:rPr lang="en-US" sz="2000" dirty="0">
                <a:solidFill>
                  <a:schemeClr val="tx1"/>
                </a:solidFill>
                <a:cs typeface="Times New Roman" panose="02020603050405020304" pitchFamily="18" charset="0"/>
              </a:rPr>
              <a:t>.</a:t>
            </a:r>
          </a:p>
          <a:p>
            <a:pPr marL="0" indent="0">
              <a:buNone/>
            </a:pPr>
            <a:r>
              <a:rPr lang="en-US" sz="2000" dirty="0">
                <a:solidFill>
                  <a:schemeClr val="tx1"/>
                </a:solidFill>
                <a:cs typeface="Times New Roman" panose="02020603050405020304" pitchFamily="18" charset="0"/>
              </a:rPr>
              <a:t>If value is 0, the user’s session cookie will expire when the user’s Web browser is closed.</a:t>
            </a:r>
          </a:p>
          <a:p>
            <a:pPr marL="0" indent="0">
              <a:buNone/>
            </a:pPr>
            <a:r>
              <a:rPr lang="en-US" sz="2000" dirty="0">
                <a:solidFill>
                  <a:schemeClr val="tx1"/>
                </a:solidFill>
                <a:cs typeface="Times New Roman" panose="02020603050405020304" pitchFamily="18" charset="0"/>
              </a:rPr>
              <a:t>If value is None, the session reverts to using the global session expiry policy.</a:t>
            </a:r>
          </a:p>
          <a:p>
            <a:pPr marL="0" indent="0">
              <a:buNone/>
            </a:pPr>
            <a:r>
              <a:rPr lang="en-US" sz="2000" dirty="0">
                <a:solidFill>
                  <a:schemeClr val="tx1"/>
                </a:solidFill>
                <a:cs typeface="Times New Roman" panose="02020603050405020304" pitchFamily="18" charset="0"/>
              </a:rPr>
              <a:t>Reading a session is not considered activity for expiration purposes. Session expiration is computed from the last time the session was modified.</a:t>
            </a:r>
          </a:p>
        </p:txBody>
      </p:sp>
    </p:spTree>
    <p:extLst>
      <p:ext uri="{BB962C8B-B14F-4D97-AF65-F5344CB8AC3E}">
        <p14:creationId xmlns:p14="http://schemas.microsoft.com/office/powerpoint/2010/main" val="1779291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4C290-8E78-4094-9B47-41D5D7FB61E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9C69441-F080-4D5E-B8C8-AFFD27799A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12342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4D69F-DB23-4F8A-9D57-6300AD21273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0BE2ACA-5140-4309-B2BA-3B934EB0473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56954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7E1AA-C3EF-4979-9E7A-0680EE819185}"/>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35DEBF08-BABE-4997-953D-DEC2EB1F3E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19238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A1EE-BA7E-44CD-BEC3-F80DC230F5E5}"/>
              </a:ext>
            </a:extLst>
          </p:cNvPr>
          <p:cNvSpPr>
            <a:spLocks noGrp="1"/>
          </p:cNvSpPr>
          <p:nvPr>
            <p:ph type="title"/>
          </p:nvPr>
        </p:nvSpPr>
        <p:spPr/>
        <p:txBody>
          <a:bodyPr/>
          <a:lstStyle/>
          <a:p>
            <a:r>
              <a:rPr lang="en-US" dirty="0"/>
              <a:t>Django start project</a:t>
            </a:r>
          </a:p>
        </p:txBody>
      </p:sp>
    </p:spTree>
    <p:extLst>
      <p:ext uri="{BB962C8B-B14F-4D97-AF65-F5344CB8AC3E}">
        <p14:creationId xmlns:p14="http://schemas.microsoft.com/office/powerpoint/2010/main" val="136193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FE3A5-55CB-4561-B1AF-CB2A49CEB7AF}"/>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387770D6-D3BE-457C-8AA5-934450C2D9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81925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10194-67CF-4EBF-8AC4-4572433FA23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73A7A4A-5C43-46B9-A965-842F538B22B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35367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234F5-B12E-4B75-BA3C-6CE771E15D4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A3C868A-B4D5-4D2C-B064-2D26E449B2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218"/>
            <a:ext cx="12188054" cy="6855781"/>
          </a:xfrm>
        </p:spPr>
      </p:pic>
    </p:spTree>
    <p:extLst>
      <p:ext uri="{BB962C8B-B14F-4D97-AF65-F5344CB8AC3E}">
        <p14:creationId xmlns:p14="http://schemas.microsoft.com/office/powerpoint/2010/main" val="14600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3BF5-AD07-4757-9F09-28DFFA1CDE2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DA52504-DB55-45A5-AE3C-2E4CA085E4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55643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CEB7-2731-48C7-97A9-A6F8A95F5F9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56F0AD9-DF41-43E9-826C-FF7A091BD2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80884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88132-BE0F-419C-8A58-43765516854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7F3A973-C044-4E0E-A6BB-DEBD061B11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1850409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91C81-3485-4374-8E1D-DD4F444449D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5E8B4F9-6950-42D2-B598-F6EC8E53F0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21434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D4B83-C357-4089-B420-6035036AAF3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AE8D3F7-4E3B-4FFE-BBCA-750F9EE576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8681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E08C-F46A-4A37-B180-002DAA9F1034}"/>
              </a:ext>
            </a:extLst>
          </p:cNvPr>
          <p:cNvSpPr>
            <a:spLocks noGrp="1"/>
          </p:cNvSpPr>
          <p:nvPr>
            <p:ph type="title"/>
          </p:nvPr>
        </p:nvSpPr>
        <p:spPr/>
        <p:txBody>
          <a:bodyPr/>
          <a:lstStyle/>
          <a:p>
            <a:r>
              <a:rPr lang="en-US" dirty="0"/>
              <a:t>caching</a:t>
            </a:r>
          </a:p>
        </p:txBody>
      </p:sp>
      <p:sp>
        <p:nvSpPr>
          <p:cNvPr id="7" name="Content Placeholder 6">
            <a:extLst>
              <a:ext uri="{FF2B5EF4-FFF2-40B4-BE49-F238E27FC236}">
                <a16:creationId xmlns:a16="http://schemas.microsoft.com/office/drawing/2014/main" id="{A830D115-BCF2-4CCD-8251-FAFB026CFC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0082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171A-E6D1-4DA3-B08E-EC7DB9E35BEE}"/>
              </a:ext>
            </a:extLst>
          </p:cNvPr>
          <p:cNvSpPr>
            <a:spLocks noGrp="1"/>
          </p:cNvSpPr>
          <p:nvPr>
            <p:ph type="title"/>
          </p:nvPr>
        </p:nvSpPr>
        <p:spPr/>
        <p:txBody>
          <a:bodyPr/>
          <a:lstStyle/>
          <a:p>
            <a:r>
              <a:rPr lang="en-US" dirty="0"/>
              <a:t>Per-site cache</a:t>
            </a:r>
          </a:p>
        </p:txBody>
      </p:sp>
      <p:sp>
        <p:nvSpPr>
          <p:cNvPr id="4" name="Content Placeholder 2">
            <a:extLst>
              <a:ext uri="{FF2B5EF4-FFF2-40B4-BE49-F238E27FC236}">
                <a16:creationId xmlns:a16="http://schemas.microsoft.com/office/drawing/2014/main" id="{27026E96-A88C-45A7-900B-9DD09722213E}"/>
              </a:ext>
            </a:extLst>
          </p:cNvPr>
          <p:cNvSpPr>
            <a:spLocks noGrp="1"/>
          </p:cNvSpPr>
          <p:nvPr>
            <p:ph idx="1"/>
          </p:nvPr>
        </p:nvSpPr>
        <p:spPr>
          <a:xfrm>
            <a:off x="581025" y="2181225"/>
            <a:ext cx="11029950" cy="3678238"/>
          </a:xfrm>
        </p:spPr>
        <p:txBody>
          <a:bodyPr>
            <a:normAutofit fontScale="92500" lnSpcReduction="20000"/>
          </a:bodyPr>
          <a:lstStyle/>
          <a:p>
            <a:pPr marL="0" indent="0">
              <a:buNone/>
            </a:pPr>
            <a:r>
              <a:rPr lang="en-US" sz="1900" dirty="0">
                <a:solidFill>
                  <a:schemeClr val="tx1"/>
                </a:solidFill>
                <a:cs typeface="Times New Roman" panose="02020603050405020304" pitchFamily="18" charset="0"/>
              </a:rPr>
              <a:t>The per-site cache – Once the cache is set up, the simplest way to use caching is to cache your entire site.</a:t>
            </a:r>
          </a:p>
          <a:p>
            <a:pPr marL="0" indent="0">
              <a:buNone/>
            </a:pPr>
            <a:r>
              <a:rPr lang="en-US" sz="1900" dirty="0">
                <a:solidFill>
                  <a:schemeClr val="tx1"/>
                </a:solidFill>
                <a:cs typeface="Times New Roman" panose="02020603050405020304" pitchFamily="18" charset="0"/>
              </a:rPr>
              <a:t>MIDDLEWARE = [</a:t>
            </a:r>
          </a:p>
          <a:p>
            <a:pPr marL="0" indent="0">
              <a:buNone/>
            </a:pPr>
            <a:r>
              <a:rPr lang="en-US" sz="1900" dirty="0">
                <a:solidFill>
                  <a:schemeClr val="tx1"/>
                </a:solidFill>
                <a:cs typeface="Times New Roman" panose="02020603050405020304" pitchFamily="18" charset="0"/>
              </a:rPr>
              <a:t>    '</a:t>
            </a:r>
            <a:r>
              <a:rPr lang="en-US" sz="1900" dirty="0" err="1">
                <a:solidFill>
                  <a:schemeClr val="tx1"/>
                </a:solidFill>
                <a:cs typeface="Times New Roman" panose="02020603050405020304" pitchFamily="18" charset="0"/>
              </a:rPr>
              <a:t>django.middleware.cache.UpdateCacheMiddleware</a:t>
            </a:r>
            <a:r>
              <a:rPr lang="en-US" sz="1900" dirty="0">
                <a:solidFill>
                  <a:schemeClr val="tx1"/>
                </a:solidFill>
                <a:cs typeface="Times New Roman" panose="02020603050405020304" pitchFamily="18" charset="0"/>
              </a:rPr>
              <a:t>',</a:t>
            </a:r>
          </a:p>
          <a:p>
            <a:pPr marL="0" indent="0">
              <a:buNone/>
            </a:pPr>
            <a:r>
              <a:rPr lang="en-US" sz="1900" dirty="0">
                <a:solidFill>
                  <a:schemeClr val="tx1"/>
                </a:solidFill>
                <a:cs typeface="Times New Roman" panose="02020603050405020304" pitchFamily="18" charset="0"/>
              </a:rPr>
              <a:t>    '</a:t>
            </a:r>
            <a:r>
              <a:rPr lang="en-US" sz="1900" dirty="0" err="1">
                <a:solidFill>
                  <a:schemeClr val="tx1"/>
                </a:solidFill>
                <a:cs typeface="Times New Roman" panose="02020603050405020304" pitchFamily="18" charset="0"/>
              </a:rPr>
              <a:t>django.middleware.common.CommonMiddleware</a:t>
            </a:r>
            <a:r>
              <a:rPr lang="en-US" sz="1900" dirty="0">
                <a:solidFill>
                  <a:schemeClr val="tx1"/>
                </a:solidFill>
                <a:cs typeface="Times New Roman" panose="02020603050405020304" pitchFamily="18" charset="0"/>
              </a:rPr>
              <a:t>',</a:t>
            </a:r>
          </a:p>
          <a:p>
            <a:pPr marL="0" indent="0">
              <a:buNone/>
            </a:pPr>
            <a:r>
              <a:rPr lang="en-US" sz="1900" dirty="0">
                <a:solidFill>
                  <a:schemeClr val="tx1"/>
                </a:solidFill>
                <a:cs typeface="Times New Roman" panose="02020603050405020304" pitchFamily="18" charset="0"/>
              </a:rPr>
              <a:t>    '</a:t>
            </a:r>
            <a:r>
              <a:rPr lang="en-US" sz="1900" dirty="0" err="1">
                <a:solidFill>
                  <a:schemeClr val="tx1"/>
                </a:solidFill>
                <a:cs typeface="Times New Roman" panose="02020603050405020304" pitchFamily="18" charset="0"/>
              </a:rPr>
              <a:t>django.middleware.cache.FetchFromCacheMiddleware</a:t>
            </a:r>
            <a:r>
              <a:rPr lang="en-US" sz="1900" dirty="0">
                <a:solidFill>
                  <a:schemeClr val="tx1"/>
                </a:solidFill>
                <a:cs typeface="Times New Roman" panose="02020603050405020304" pitchFamily="18" charset="0"/>
              </a:rPr>
              <a:t>’,</a:t>
            </a:r>
          </a:p>
          <a:p>
            <a:pPr marL="0" indent="0">
              <a:buNone/>
            </a:pPr>
            <a:r>
              <a:rPr lang="en-US" sz="1900" dirty="0">
                <a:solidFill>
                  <a:schemeClr val="tx1"/>
                </a:solidFill>
                <a:cs typeface="Times New Roman" panose="02020603050405020304" pitchFamily="18" charset="0"/>
              </a:rPr>
              <a:t>]</a:t>
            </a:r>
          </a:p>
          <a:p>
            <a:pPr marL="0" indent="0">
              <a:buNone/>
            </a:pPr>
            <a:r>
              <a:rPr lang="en-US" sz="1900" dirty="0">
                <a:solidFill>
                  <a:schemeClr val="tx1"/>
                </a:solidFill>
                <a:cs typeface="Times New Roman" panose="02020603050405020304" pitchFamily="18" charset="0"/>
              </a:rPr>
              <a:t>CACHE_MIDDLEWARE_ALIAS – The cache alias to use for storage.</a:t>
            </a:r>
          </a:p>
          <a:p>
            <a:pPr marL="0" indent="0">
              <a:buNone/>
            </a:pPr>
            <a:r>
              <a:rPr lang="en-US" sz="1900" dirty="0">
                <a:solidFill>
                  <a:schemeClr val="tx1"/>
                </a:solidFill>
                <a:cs typeface="Times New Roman" panose="02020603050405020304" pitchFamily="18" charset="0"/>
              </a:rPr>
              <a:t>CACHE_MIDDLEWARE_SECONDS – The number of seconds each page should be cached.</a:t>
            </a:r>
          </a:p>
          <a:p>
            <a:pPr marL="0" indent="0">
              <a:buNone/>
            </a:pPr>
            <a:r>
              <a:rPr lang="en-US" sz="1900" dirty="0">
                <a:solidFill>
                  <a:schemeClr val="tx1"/>
                </a:solidFill>
                <a:cs typeface="Times New Roman" panose="02020603050405020304" pitchFamily="18" charset="0"/>
              </a:rPr>
              <a:t>CACHE_MIDDLEWARE_KEY_PREFIX – If the cache is shared across multiple sites using the same Django installation, set this to the name of the site, or some other string that is unique to this Django instance, to prevent key collisions. Use an empty string if you don’t care.</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583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CA5D9-396A-4888-B85B-2E0641151769}"/>
              </a:ext>
            </a:extLst>
          </p:cNvPr>
          <p:cNvSpPr>
            <a:spLocks noGrp="1"/>
          </p:cNvSpPr>
          <p:nvPr>
            <p:ph type="title"/>
          </p:nvPr>
        </p:nvSpPr>
        <p:spPr/>
        <p:txBody>
          <a:bodyPr/>
          <a:lstStyle/>
          <a:p>
            <a:r>
              <a:rPr lang="en-US" dirty="0" err="1"/>
              <a:t>dATAbase</a:t>
            </a:r>
            <a:r>
              <a:rPr lang="en-US" dirty="0"/>
              <a:t> cache</a:t>
            </a:r>
          </a:p>
        </p:txBody>
      </p:sp>
      <p:sp>
        <p:nvSpPr>
          <p:cNvPr id="4" name="Content Placeholder 2">
            <a:extLst>
              <a:ext uri="{FF2B5EF4-FFF2-40B4-BE49-F238E27FC236}">
                <a16:creationId xmlns:a16="http://schemas.microsoft.com/office/drawing/2014/main" id="{44325AB8-DBF6-4907-8D00-7CA2F84F9E45}"/>
              </a:ext>
            </a:extLst>
          </p:cNvPr>
          <p:cNvSpPr>
            <a:spLocks noGrp="1"/>
          </p:cNvSpPr>
          <p:nvPr>
            <p:ph idx="1"/>
          </p:nvPr>
        </p:nvSpPr>
        <p:spPr>
          <a:xfrm>
            <a:off x="581025" y="2181225"/>
            <a:ext cx="11029950" cy="3678238"/>
          </a:xfrm>
        </p:spPr>
        <p:txBody>
          <a:bodyPr>
            <a:noAutofit/>
          </a:bodyPr>
          <a:lstStyle/>
          <a:p>
            <a:pPr marL="0" indent="0">
              <a:buNone/>
            </a:pPr>
            <a:r>
              <a:rPr lang="en-US" sz="1200" dirty="0">
                <a:solidFill>
                  <a:schemeClr val="tx1"/>
                </a:solidFill>
                <a:cs typeface="Times New Roman" panose="02020603050405020304" pitchFamily="18" charset="0"/>
              </a:rPr>
              <a:t>Django can store its cached data in your database. This works best if you’ve got a fast, well-indexed database server.</a:t>
            </a:r>
          </a:p>
          <a:p>
            <a:pPr marL="0" indent="0">
              <a:buNone/>
            </a:pPr>
            <a:r>
              <a:rPr lang="en-US" sz="1200" dirty="0">
                <a:solidFill>
                  <a:schemeClr val="tx1"/>
                </a:solidFill>
                <a:cs typeface="Times New Roman" panose="02020603050405020304" pitchFamily="18" charset="0"/>
              </a:rPr>
              <a:t>CACHES = {</a:t>
            </a:r>
          </a:p>
          <a:p>
            <a:pPr marL="0" indent="0">
              <a:buNone/>
            </a:pPr>
            <a:r>
              <a:rPr lang="en-US" sz="1200" dirty="0">
                <a:solidFill>
                  <a:schemeClr val="tx1"/>
                </a:solidFill>
                <a:cs typeface="Times New Roman" panose="02020603050405020304" pitchFamily="18" charset="0"/>
              </a:rPr>
              <a:t>    'default': {</a:t>
            </a:r>
          </a:p>
          <a:p>
            <a:pPr marL="0" indent="0">
              <a:buNone/>
            </a:pPr>
            <a:r>
              <a:rPr lang="en-US" sz="1200" dirty="0">
                <a:solidFill>
                  <a:schemeClr val="tx1"/>
                </a:solidFill>
                <a:cs typeface="Times New Roman" panose="02020603050405020304" pitchFamily="18" charset="0"/>
              </a:rPr>
              <a:t>        'BACKEND': '</a:t>
            </a:r>
            <a:r>
              <a:rPr lang="en-US" sz="1200" dirty="0" err="1">
                <a:solidFill>
                  <a:schemeClr val="tx1"/>
                </a:solidFill>
                <a:cs typeface="Times New Roman" panose="02020603050405020304" pitchFamily="18" charset="0"/>
              </a:rPr>
              <a:t>django.core.cache.backends.db.DatabaseCache</a:t>
            </a:r>
            <a:r>
              <a:rPr lang="en-US" sz="1200" dirty="0">
                <a:solidFill>
                  <a:schemeClr val="tx1"/>
                </a:solidFill>
                <a:cs typeface="Times New Roman" panose="02020603050405020304" pitchFamily="18" charset="0"/>
              </a:rPr>
              <a:t>',</a:t>
            </a:r>
          </a:p>
          <a:p>
            <a:pPr marL="0" indent="0">
              <a:buNone/>
            </a:pPr>
            <a:r>
              <a:rPr lang="en-US" sz="1200" dirty="0">
                <a:solidFill>
                  <a:schemeClr val="tx1"/>
                </a:solidFill>
                <a:cs typeface="Times New Roman" panose="02020603050405020304" pitchFamily="18" charset="0"/>
              </a:rPr>
              <a:t>        'LOCATION': '</a:t>
            </a:r>
            <a:r>
              <a:rPr lang="en-US" sz="1200" dirty="0" err="1">
                <a:solidFill>
                  <a:schemeClr val="tx1"/>
                </a:solidFill>
                <a:cs typeface="Times New Roman" panose="02020603050405020304" pitchFamily="18" charset="0"/>
              </a:rPr>
              <a:t>my_cache_table</a:t>
            </a:r>
            <a:r>
              <a:rPr lang="en-US" sz="1200" dirty="0">
                <a:solidFill>
                  <a:schemeClr val="tx1"/>
                </a:solidFill>
                <a:cs typeface="Times New Roman" panose="02020603050405020304" pitchFamily="18" charset="0"/>
              </a:rPr>
              <a:t>',</a:t>
            </a:r>
          </a:p>
          <a:p>
            <a:pPr marL="0" indent="0">
              <a:buNone/>
            </a:pPr>
            <a:r>
              <a:rPr lang="en-US" sz="1200" dirty="0">
                <a:solidFill>
                  <a:schemeClr val="tx1"/>
                </a:solidFill>
                <a:cs typeface="Times New Roman" panose="02020603050405020304" pitchFamily="18" charset="0"/>
              </a:rPr>
              <a:t>    }</a:t>
            </a:r>
          </a:p>
          <a:p>
            <a:pPr marL="0" indent="0">
              <a:buNone/>
            </a:pPr>
            <a:r>
              <a:rPr lang="en-US" sz="1200" dirty="0">
                <a:solidFill>
                  <a:schemeClr val="tx1"/>
                </a:solidFill>
                <a:cs typeface="Times New Roman" panose="02020603050405020304" pitchFamily="18" charset="0"/>
              </a:rPr>
              <a:t>}</a:t>
            </a:r>
          </a:p>
          <a:p>
            <a:pPr marL="0" indent="0">
              <a:buNone/>
            </a:pPr>
            <a:endParaRPr lang="en-US" sz="1200" dirty="0">
              <a:solidFill>
                <a:schemeClr val="tx1"/>
              </a:solidFill>
              <a:cs typeface="Times New Roman" panose="02020603050405020304" pitchFamily="18" charset="0"/>
            </a:endParaRPr>
          </a:p>
          <a:p>
            <a:pPr marL="0" indent="0">
              <a:buNone/>
            </a:pPr>
            <a:endParaRPr lang="en-US" sz="1200" dirty="0">
              <a:solidFill>
                <a:schemeClr val="tx1"/>
              </a:solidFill>
              <a:cs typeface="Times New Roman" panose="02020603050405020304" pitchFamily="18" charset="0"/>
            </a:endParaRPr>
          </a:p>
          <a:p>
            <a:pPr marL="0" indent="0">
              <a:buNone/>
            </a:pPr>
            <a:r>
              <a:rPr lang="en-US" sz="1200" dirty="0">
                <a:solidFill>
                  <a:schemeClr val="tx1"/>
                </a:solidFill>
                <a:cs typeface="Times New Roman" panose="02020603050405020304" pitchFamily="18" charset="0"/>
              </a:rPr>
              <a:t>Before using the database cache, you must create the cache table with this command: </a:t>
            </a:r>
          </a:p>
          <a:p>
            <a:pPr marL="0" indent="0">
              <a:buNone/>
            </a:pPr>
            <a:r>
              <a:rPr lang="en-US" sz="1200" b="1" i="1" dirty="0">
                <a:solidFill>
                  <a:schemeClr val="tx1"/>
                </a:solidFill>
                <a:cs typeface="Times New Roman" panose="02020603050405020304" pitchFamily="18" charset="0"/>
              </a:rPr>
              <a:t>python manage.py </a:t>
            </a:r>
            <a:r>
              <a:rPr lang="en-US" sz="1200" b="1" i="1" dirty="0" err="1">
                <a:solidFill>
                  <a:schemeClr val="tx1"/>
                </a:solidFill>
                <a:cs typeface="Times New Roman" panose="02020603050405020304" pitchFamily="18" charset="0"/>
              </a:rPr>
              <a:t>createcachetable</a:t>
            </a:r>
            <a:endParaRPr lang="en-US" sz="1200" b="1" i="1" dirty="0">
              <a:solidFill>
                <a:schemeClr val="tx1"/>
              </a:solidFill>
              <a:cs typeface="Times New Roman" panose="02020603050405020304" pitchFamily="18" charset="0"/>
            </a:endParaRPr>
          </a:p>
          <a:p>
            <a:pPr marL="0" indent="0">
              <a:buNone/>
            </a:pPr>
            <a:r>
              <a:rPr lang="en-US" sz="1200" dirty="0">
                <a:solidFill>
                  <a:schemeClr val="tx1"/>
                </a:solidFill>
                <a:cs typeface="Times New Roman" panose="02020603050405020304" pitchFamily="18" charset="0"/>
              </a:rPr>
              <a:t>This creates a table in your database that is in the proper format that Django’s database-cache system expects. The name of the table is taken from LOCATION.</a:t>
            </a:r>
          </a:p>
          <a:p>
            <a:pPr marL="0" indent="0">
              <a:buNone/>
            </a:pPr>
            <a:r>
              <a:rPr lang="en-US" sz="1200" dirty="0">
                <a:solidFill>
                  <a:schemeClr val="tx1"/>
                </a:solidFill>
                <a:cs typeface="Times New Roman" panose="02020603050405020304" pitchFamily="18" charset="0"/>
              </a:rPr>
              <a:t>If you are using multiple database caches, </a:t>
            </a:r>
            <a:r>
              <a:rPr lang="en-US" sz="1200" dirty="0" err="1">
                <a:solidFill>
                  <a:schemeClr val="tx1"/>
                </a:solidFill>
                <a:cs typeface="Times New Roman" panose="02020603050405020304" pitchFamily="18" charset="0"/>
              </a:rPr>
              <a:t>createcachetable</a:t>
            </a:r>
            <a:r>
              <a:rPr lang="en-US" sz="1200" dirty="0">
                <a:solidFill>
                  <a:schemeClr val="tx1"/>
                </a:solidFill>
                <a:cs typeface="Times New Roman" panose="02020603050405020304" pitchFamily="18" charset="0"/>
              </a:rPr>
              <a:t> creates one table for each cache.</a:t>
            </a:r>
          </a:p>
        </p:txBody>
      </p:sp>
    </p:spTree>
    <p:extLst>
      <p:ext uri="{BB962C8B-B14F-4D97-AF65-F5344CB8AC3E}">
        <p14:creationId xmlns:p14="http://schemas.microsoft.com/office/powerpoint/2010/main" val="295214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11" end="11"/>
                                            </p:txEl>
                                          </p:spTgt>
                                        </p:tgtEl>
                                        <p:attrNameLst>
                                          <p:attrName>style.visibility</p:attrName>
                                        </p:attrNameLst>
                                      </p:cBhvr>
                                      <p:to>
                                        <p:strVal val="visible"/>
                                      </p:to>
                                    </p:set>
                                    <p:animEffect transition="in" filter="fade">
                                      <p:cBhvr>
                                        <p:cTn id="52" dur="500"/>
                                        <p:tgtEl>
                                          <p:spTgt spid="4">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2" end="12"/>
                                            </p:txEl>
                                          </p:spTgt>
                                        </p:tgtEl>
                                        <p:attrNameLst>
                                          <p:attrName>style.visibility</p:attrName>
                                        </p:attrNameLst>
                                      </p:cBhvr>
                                      <p:to>
                                        <p:strVal val="visible"/>
                                      </p:to>
                                    </p:set>
                                    <p:animEffect transition="in" filter="fade">
                                      <p:cBhvr>
                                        <p:cTn id="5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FEA0-BFC6-4D7D-9439-629E887571C1}"/>
              </a:ext>
            </a:extLst>
          </p:cNvPr>
          <p:cNvSpPr>
            <a:spLocks noGrp="1"/>
          </p:cNvSpPr>
          <p:nvPr>
            <p:ph type="title"/>
          </p:nvPr>
        </p:nvSpPr>
        <p:spPr/>
        <p:txBody>
          <a:bodyPr/>
          <a:lstStyle/>
          <a:p>
            <a:endParaRPr lang="en-US"/>
          </a:p>
        </p:txBody>
      </p:sp>
      <p:pic>
        <p:nvPicPr>
          <p:cNvPr id="9" name="Content Placeholder 8">
            <a:extLst>
              <a:ext uri="{FF2B5EF4-FFF2-40B4-BE49-F238E27FC236}">
                <a16:creationId xmlns:a16="http://schemas.microsoft.com/office/drawing/2014/main" id="{D1A63AFC-E05E-45B6-BB32-8E0DBD019C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422756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6DE4F-5331-47E1-A027-963D48130DDF}"/>
              </a:ext>
            </a:extLst>
          </p:cNvPr>
          <p:cNvSpPr>
            <a:spLocks noGrp="1"/>
          </p:cNvSpPr>
          <p:nvPr>
            <p:ph type="title"/>
          </p:nvPr>
        </p:nvSpPr>
        <p:spPr/>
        <p:txBody>
          <a:bodyPr/>
          <a:lstStyle/>
          <a:p>
            <a:r>
              <a:rPr lang="en-US" dirty="0">
                <a:latin typeface="+mn-lt"/>
              </a:rPr>
              <a:t>Cache </a:t>
            </a:r>
            <a:r>
              <a:rPr lang="en-US" sz="2800" dirty="0">
                <a:latin typeface="+mn-lt"/>
                <a:cs typeface="Times New Roman" panose="02020603050405020304" pitchFamily="18" charset="0"/>
              </a:rPr>
              <a:t>Arguments</a:t>
            </a:r>
            <a:endParaRPr lang="en-US" dirty="0">
              <a:latin typeface="+mn-lt"/>
            </a:endParaRPr>
          </a:p>
        </p:txBody>
      </p:sp>
      <p:sp>
        <p:nvSpPr>
          <p:cNvPr id="4" name="Content Placeholder 2">
            <a:extLst>
              <a:ext uri="{FF2B5EF4-FFF2-40B4-BE49-F238E27FC236}">
                <a16:creationId xmlns:a16="http://schemas.microsoft.com/office/drawing/2014/main" id="{F2FDDF00-2110-4F44-9309-B5AE0D8260A2}"/>
              </a:ext>
            </a:extLst>
          </p:cNvPr>
          <p:cNvSpPr>
            <a:spLocks noGrp="1"/>
          </p:cNvSpPr>
          <p:nvPr>
            <p:ph idx="1"/>
          </p:nvPr>
        </p:nvSpPr>
        <p:spPr>
          <a:xfrm>
            <a:off x="581025" y="2181225"/>
            <a:ext cx="11029950" cy="3678238"/>
          </a:xfrm>
        </p:spPr>
        <p:txBody>
          <a:bodyPr>
            <a:noAutofit/>
          </a:bodyPr>
          <a:lstStyle/>
          <a:p>
            <a:pPr marL="0" indent="0">
              <a:buNone/>
            </a:pPr>
            <a:r>
              <a:rPr lang="en-US" sz="2000" dirty="0">
                <a:solidFill>
                  <a:schemeClr val="tx1"/>
                </a:solidFill>
                <a:cs typeface="Times New Roman" panose="02020603050405020304" pitchFamily="18" charset="0"/>
              </a:rPr>
              <a:t>CACHES = {</a:t>
            </a:r>
          </a:p>
          <a:p>
            <a:pPr marL="0" indent="0">
              <a:buNone/>
            </a:pPr>
            <a:r>
              <a:rPr lang="en-US" sz="2000" dirty="0">
                <a:solidFill>
                  <a:schemeClr val="tx1"/>
                </a:solidFill>
                <a:cs typeface="Times New Roman" panose="02020603050405020304" pitchFamily="18" charset="0"/>
              </a:rPr>
              <a:t>    'default': {</a:t>
            </a:r>
          </a:p>
          <a:p>
            <a:pPr marL="0" indent="0">
              <a:buNone/>
            </a:pPr>
            <a:r>
              <a:rPr lang="en-US" sz="2000" dirty="0">
                <a:solidFill>
                  <a:schemeClr val="tx1"/>
                </a:solidFill>
                <a:cs typeface="Times New Roman" panose="02020603050405020304" pitchFamily="18" charset="0"/>
              </a:rPr>
              <a:t>        'BACKEND': '</a:t>
            </a:r>
            <a:r>
              <a:rPr lang="en-US" sz="2000" dirty="0" err="1">
                <a:solidFill>
                  <a:schemeClr val="tx1"/>
                </a:solidFill>
                <a:cs typeface="Times New Roman" panose="02020603050405020304" pitchFamily="18" charset="0"/>
              </a:rPr>
              <a:t>django.core.cache.backends.db.DatabaseCache</a:t>
            </a:r>
            <a:r>
              <a:rPr lang="en-US" sz="2000" dirty="0">
                <a:solidFill>
                  <a:schemeClr val="tx1"/>
                </a:solidFill>
                <a:cs typeface="Times New Roman" panose="02020603050405020304" pitchFamily="18" charset="0"/>
              </a:rPr>
              <a:t>',</a:t>
            </a:r>
          </a:p>
          <a:p>
            <a:pPr marL="0" indent="0">
              <a:buNone/>
            </a:pPr>
            <a:r>
              <a:rPr lang="en-US" sz="2000" dirty="0">
                <a:solidFill>
                  <a:schemeClr val="tx1"/>
                </a:solidFill>
                <a:cs typeface="Times New Roman" panose="02020603050405020304" pitchFamily="18" charset="0"/>
              </a:rPr>
              <a:t>        'LOCATION': ‘</a:t>
            </a:r>
            <a:r>
              <a:rPr lang="en-US" sz="2000" dirty="0" err="1">
                <a:solidFill>
                  <a:schemeClr val="tx1"/>
                </a:solidFill>
                <a:cs typeface="Times New Roman" panose="02020603050405020304" pitchFamily="18" charset="0"/>
              </a:rPr>
              <a:t>enroll_cache</a:t>
            </a:r>
            <a:r>
              <a:rPr lang="en-US" sz="2000" dirty="0">
                <a:solidFill>
                  <a:schemeClr val="tx1"/>
                </a:solidFill>
                <a:cs typeface="Times New Roman" panose="02020603050405020304" pitchFamily="18" charset="0"/>
              </a:rPr>
              <a:t>',</a:t>
            </a:r>
          </a:p>
          <a:p>
            <a:pPr marL="0" indent="0">
              <a:buNone/>
            </a:pPr>
            <a:r>
              <a:rPr lang="en-US" sz="2000" dirty="0">
                <a:solidFill>
                  <a:schemeClr val="tx1"/>
                </a:solidFill>
                <a:cs typeface="Times New Roman" panose="02020603050405020304" pitchFamily="18" charset="0"/>
              </a:rPr>
              <a:t>        'TIMEOUT': 60,</a:t>
            </a:r>
          </a:p>
          <a:p>
            <a:pPr marL="0" indent="0">
              <a:buNone/>
            </a:pPr>
            <a:r>
              <a:rPr lang="en-US" sz="2000" dirty="0">
                <a:solidFill>
                  <a:schemeClr val="tx1"/>
                </a:solidFill>
                <a:cs typeface="Times New Roman" panose="02020603050405020304" pitchFamily="18" charset="0"/>
              </a:rPr>
              <a:t>        'OPTIONS': {</a:t>
            </a:r>
          </a:p>
          <a:p>
            <a:pPr marL="0" indent="0">
              <a:buNone/>
            </a:pPr>
            <a:r>
              <a:rPr lang="en-US" sz="2000" dirty="0">
                <a:solidFill>
                  <a:schemeClr val="tx1"/>
                </a:solidFill>
                <a:cs typeface="Times New Roman" panose="02020603050405020304" pitchFamily="18" charset="0"/>
              </a:rPr>
              <a:t>            'MAX_ENTRIES': 1000</a:t>
            </a:r>
          </a:p>
          <a:p>
            <a:pPr marL="0" indent="0">
              <a:buNone/>
            </a:pPr>
            <a:r>
              <a:rPr lang="en-US" sz="2000" dirty="0">
                <a:solidFill>
                  <a:schemeClr val="tx1"/>
                </a:solidFill>
                <a:cs typeface="Times New Roman" panose="02020603050405020304" pitchFamily="18" charset="0"/>
              </a:rPr>
              <a:t>        }</a:t>
            </a:r>
          </a:p>
          <a:p>
            <a:pPr marL="0" indent="0">
              <a:buNone/>
            </a:pPr>
            <a:r>
              <a:rPr lang="en-US" sz="2000" dirty="0">
                <a:solidFill>
                  <a:schemeClr val="tx1"/>
                </a:solidFill>
                <a:cs typeface="Times New Roman" panose="02020603050405020304" pitchFamily="18" charset="0"/>
              </a:rPr>
              <a:t>    }</a:t>
            </a:r>
          </a:p>
          <a:p>
            <a:pPr marL="0" indent="0">
              <a:buNone/>
            </a:pPr>
            <a:r>
              <a:rPr lang="en-US" sz="2000" dirty="0">
                <a:solidFill>
                  <a:schemeClr val="tx1"/>
                </a:solidFill>
                <a:cs typeface="Times New Roman" panose="02020603050405020304" pitchFamily="18" charset="0"/>
              </a:rPr>
              <a:t>}</a:t>
            </a:r>
          </a:p>
        </p:txBody>
      </p:sp>
    </p:spTree>
    <p:extLst>
      <p:ext uri="{BB962C8B-B14F-4D97-AF65-F5344CB8AC3E}">
        <p14:creationId xmlns:p14="http://schemas.microsoft.com/office/powerpoint/2010/main" val="124719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D1B96-CCAE-41F1-A010-3B1EAD48FC66}"/>
              </a:ext>
            </a:extLst>
          </p:cNvPr>
          <p:cNvSpPr>
            <a:spLocks noGrp="1"/>
          </p:cNvSpPr>
          <p:nvPr>
            <p:ph type="title"/>
          </p:nvPr>
        </p:nvSpPr>
        <p:spPr/>
        <p:txBody>
          <a:bodyPr/>
          <a:lstStyle/>
          <a:p>
            <a:r>
              <a:rPr lang="en-US" dirty="0"/>
              <a:t>Dummy caching</a:t>
            </a:r>
          </a:p>
        </p:txBody>
      </p:sp>
      <p:sp>
        <p:nvSpPr>
          <p:cNvPr id="4" name="Content Placeholder 2">
            <a:extLst>
              <a:ext uri="{FF2B5EF4-FFF2-40B4-BE49-F238E27FC236}">
                <a16:creationId xmlns:a16="http://schemas.microsoft.com/office/drawing/2014/main" id="{5BD0C01A-B24B-42D7-8C57-3F2B67255CE6}"/>
              </a:ext>
            </a:extLst>
          </p:cNvPr>
          <p:cNvSpPr>
            <a:spLocks noGrp="1"/>
          </p:cNvSpPr>
          <p:nvPr>
            <p:ph idx="1"/>
          </p:nvPr>
        </p:nvSpPr>
        <p:spPr>
          <a:xfrm>
            <a:off x="581025" y="2181225"/>
            <a:ext cx="11029950" cy="3678238"/>
          </a:xfrm>
        </p:spPr>
        <p:txBody>
          <a:bodyPr>
            <a:normAutofit/>
          </a:bodyPr>
          <a:lstStyle/>
          <a:p>
            <a:pPr marL="0" indent="0">
              <a:buNone/>
            </a:pPr>
            <a:r>
              <a:rPr lang="en-US" sz="1800" dirty="0">
                <a:solidFill>
                  <a:schemeClr val="tx1"/>
                </a:solidFill>
                <a:cs typeface="Times New Roman" panose="02020603050405020304" pitchFamily="18" charset="0"/>
              </a:rPr>
              <a:t>Django comes with a “dummy” cache that doesn’t actually cache – it just implements the cache interface without doing anything. </a:t>
            </a:r>
          </a:p>
          <a:p>
            <a:pPr marL="0" indent="0">
              <a:buNone/>
            </a:pPr>
            <a:r>
              <a:rPr lang="en-US" sz="1800" dirty="0">
                <a:solidFill>
                  <a:schemeClr val="tx1"/>
                </a:solidFill>
                <a:cs typeface="Times New Roman" panose="02020603050405020304" pitchFamily="18" charset="0"/>
              </a:rPr>
              <a:t>This is useful if you have a production site that uses heavy-duty caching in various places but a development/test environment where you don’t want to cache and don’t want to have to change your code to special-case the latter. </a:t>
            </a:r>
          </a:p>
          <a:p>
            <a:pPr marL="0" indent="0">
              <a:buNone/>
            </a:pPr>
            <a:r>
              <a:rPr lang="en-US" sz="1800" dirty="0">
                <a:solidFill>
                  <a:schemeClr val="tx1"/>
                </a:solidFill>
                <a:cs typeface="Times New Roman" panose="02020603050405020304" pitchFamily="18" charset="0"/>
              </a:rPr>
              <a:t>CACHES = {</a:t>
            </a:r>
          </a:p>
          <a:p>
            <a:pPr marL="0" indent="0">
              <a:buNone/>
            </a:pPr>
            <a:r>
              <a:rPr lang="en-US" sz="1800" dirty="0">
                <a:solidFill>
                  <a:schemeClr val="tx1"/>
                </a:solidFill>
                <a:cs typeface="Times New Roman" panose="02020603050405020304" pitchFamily="18" charset="0"/>
              </a:rPr>
              <a:t>    'default': {</a:t>
            </a:r>
          </a:p>
          <a:p>
            <a:pPr marL="0" indent="0">
              <a:buNone/>
            </a:pPr>
            <a:r>
              <a:rPr lang="en-US" sz="1800" dirty="0">
                <a:solidFill>
                  <a:schemeClr val="tx1"/>
                </a:solidFill>
                <a:cs typeface="Times New Roman" panose="02020603050405020304" pitchFamily="18" charset="0"/>
              </a:rPr>
              <a:t>        'BACKEND': '</a:t>
            </a:r>
            <a:r>
              <a:rPr lang="en-US" sz="1800" dirty="0" err="1">
                <a:solidFill>
                  <a:schemeClr val="tx1"/>
                </a:solidFill>
                <a:cs typeface="Times New Roman" panose="02020603050405020304" pitchFamily="18" charset="0"/>
              </a:rPr>
              <a:t>django.core.cache.backends.dummy.DummyCache</a:t>
            </a:r>
            <a:r>
              <a:rPr lang="en-US" sz="1800" dirty="0">
                <a:solidFill>
                  <a:schemeClr val="tx1"/>
                </a:solidFill>
                <a:cs typeface="Times New Roman" panose="02020603050405020304" pitchFamily="18" charset="0"/>
              </a:rPr>
              <a:t>',</a:t>
            </a:r>
          </a:p>
          <a:p>
            <a:pPr marL="0" indent="0">
              <a:buNone/>
            </a:pPr>
            <a:r>
              <a:rPr lang="en-US" sz="1800" dirty="0">
                <a:solidFill>
                  <a:schemeClr val="tx1"/>
                </a:solidFill>
                <a:cs typeface="Times New Roman" panose="02020603050405020304" pitchFamily="18" charset="0"/>
              </a:rPr>
              <a:t>    }</a:t>
            </a:r>
          </a:p>
          <a:p>
            <a:pPr marL="0" indent="0">
              <a:buNone/>
            </a:pPr>
            <a:r>
              <a:rPr lang="en-US" sz="1800" dirty="0">
                <a:solidFill>
                  <a:schemeClr val="tx1"/>
                </a:solidFill>
                <a:cs typeface="Times New Roman" panose="02020603050405020304" pitchFamily="18" charset="0"/>
              </a:rPr>
              <a:t>}</a:t>
            </a:r>
          </a:p>
        </p:txBody>
      </p:sp>
    </p:spTree>
    <p:extLst>
      <p:ext uri="{BB962C8B-B14F-4D97-AF65-F5344CB8AC3E}">
        <p14:creationId xmlns:p14="http://schemas.microsoft.com/office/powerpoint/2010/main" val="1678535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208A1-D8F4-4548-A294-D7BFF66C4115}"/>
              </a:ext>
            </a:extLst>
          </p:cNvPr>
          <p:cNvSpPr>
            <a:spLocks noGrp="1"/>
          </p:cNvSpPr>
          <p:nvPr>
            <p:ph type="title"/>
          </p:nvPr>
        </p:nvSpPr>
        <p:spPr/>
        <p:txBody>
          <a:bodyPr/>
          <a:lstStyle/>
          <a:p>
            <a:r>
              <a:rPr lang="en-US" dirty="0"/>
              <a:t>Per view cache</a:t>
            </a:r>
          </a:p>
        </p:txBody>
      </p:sp>
      <p:sp>
        <p:nvSpPr>
          <p:cNvPr id="4" name="Content Placeholder 2">
            <a:extLst>
              <a:ext uri="{FF2B5EF4-FFF2-40B4-BE49-F238E27FC236}">
                <a16:creationId xmlns:a16="http://schemas.microsoft.com/office/drawing/2014/main" id="{E55B5E32-B1F2-40B0-8431-D5139281E885}"/>
              </a:ext>
            </a:extLst>
          </p:cNvPr>
          <p:cNvSpPr>
            <a:spLocks noGrp="1"/>
          </p:cNvSpPr>
          <p:nvPr>
            <p:ph idx="1"/>
          </p:nvPr>
        </p:nvSpPr>
        <p:spPr>
          <a:xfrm>
            <a:off x="581025" y="2181225"/>
            <a:ext cx="11029950" cy="3678238"/>
          </a:xfrm>
        </p:spPr>
        <p:txBody>
          <a:bodyPr>
            <a:normAutofit fontScale="85000" lnSpcReduction="20000"/>
          </a:bodyPr>
          <a:lstStyle/>
          <a:p>
            <a:pPr marL="0" indent="0">
              <a:buNone/>
            </a:pPr>
            <a:r>
              <a:rPr lang="en-US" sz="1800" dirty="0">
                <a:solidFill>
                  <a:schemeClr val="tx1"/>
                </a:solidFill>
                <a:cs typeface="Times New Roman" panose="02020603050405020304" pitchFamily="18" charset="0"/>
              </a:rPr>
              <a:t>The per-view cache - A more granular way to use the caching framework is by caching the output of individual views. </a:t>
            </a:r>
            <a:r>
              <a:rPr lang="en-US" sz="1800" dirty="0" err="1">
                <a:solidFill>
                  <a:schemeClr val="tx1"/>
                </a:solidFill>
                <a:cs typeface="Times New Roman" panose="02020603050405020304" pitchFamily="18" charset="0"/>
              </a:rPr>
              <a:t>django.views.decorators.cache</a:t>
            </a:r>
            <a:r>
              <a:rPr lang="en-US" sz="1800" dirty="0">
                <a:solidFill>
                  <a:schemeClr val="tx1"/>
                </a:solidFill>
                <a:cs typeface="Times New Roman" panose="02020603050405020304" pitchFamily="18" charset="0"/>
              </a:rPr>
              <a:t> defines a </a:t>
            </a:r>
            <a:r>
              <a:rPr lang="en-US" sz="1800" dirty="0" err="1">
                <a:solidFill>
                  <a:schemeClr val="tx1"/>
                </a:solidFill>
                <a:cs typeface="Times New Roman" panose="02020603050405020304" pitchFamily="18" charset="0"/>
              </a:rPr>
              <a:t>cache_page</a:t>
            </a:r>
            <a:r>
              <a:rPr lang="en-US" sz="1800" dirty="0">
                <a:solidFill>
                  <a:schemeClr val="tx1"/>
                </a:solidFill>
                <a:cs typeface="Times New Roman" panose="02020603050405020304" pitchFamily="18" charset="0"/>
              </a:rPr>
              <a:t> decorator that will automatically cache the view’s response. If multiple URLs point at the same view, each URL will be cached separately.</a:t>
            </a:r>
          </a:p>
          <a:p>
            <a:pPr marL="0" indent="0">
              <a:buNone/>
            </a:pPr>
            <a:endParaRPr lang="en-US" sz="1800" dirty="0">
              <a:solidFill>
                <a:schemeClr val="tx1"/>
              </a:solidFill>
              <a:cs typeface="Times New Roman" panose="02020603050405020304" pitchFamily="18" charset="0"/>
            </a:endParaRPr>
          </a:p>
          <a:p>
            <a:pPr marL="0" indent="0">
              <a:buNone/>
            </a:pPr>
            <a:r>
              <a:rPr lang="en-US" sz="1800" dirty="0">
                <a:solidFill>
                  <a:schemeClr val="accent1">
                    <a:lumMod val="75000"/>
                    <a:lumOff val="25000"/>
                  </a:schemeClr>
                </a:solidFill>
                <a:cs typeface="Times New Roman" panose="02020603050405020304" pitchFamily="18" charset="0"/>
              </a:rPr>
              <a:t>from </a:t>
            </a:r>
            <a:r>
              <a:rPr lang="en-US" sz="1800" dirty="0" err="1">
                <a:solidFill>
                  <a:schemeClr val="accent1">
                    <a:lumMod val="75000"/>
                    <a:lumOff val="25000"/>
                  </a:schemeClr>
                </a:solidFill>
                <a:cs typeface="Times New Roman" panose="02020603050405020304" pitchFamily="18" charset="0"/>
              </a:rPr>
              <a:t>django.views.decorators.cache</a:t>
            </a:r>
            <a:r>
              <a:rPr lang="en-US" sz="1800" dirty="0">
                <a:solidFill>
                  <a:schemeClr val="accent1">
                    <a:lumMod val="75000"/>
                    <a:lumOff val="25000"/>
                  </a:schemeClr>
                </a:solidFill>
                <a:cs typeface="Times New Roman" panose="02020603050405020304" pitchFamily="18" charset="0"/>
              </a:rPr>
              <a:t> import </a:t>
            </a:r>
            <a:r>
              <a:rPr lang="en-US" sz="1800" dirty="0" err="1">
                <a:solidFill>
                  <a:schemeClr val="accent1">
                    <a:lumMod val="75000"/>
                    <a:lumOff val="25000"/>
                  </a:schemeClr>
                </a:solidFill>
                <a:cs typeface="Times New Roman" panose="02020603050405020304" pitchFamily="18" charset="0"/>
              </a:rPr>
              <a:t>cache_page</a:t>
            </a:r>
            <a:endParaRPr lang="en-US" sz="1800" dirty="0">
              <a:solidFill>
                <a:schemeClr val="accent1">
                  <a:lumMod val="75000"/>
                  <a:lumOff val="25000"/>
                </a:schemeClr>
              </a:solidFill>
              <a:cs typeface="Times New Roman" panose="02020603050405020304" pitchFamily="18" charset="0"/>
            </a:endParaRPr>
          </a:p>
          <a:p>
            <a:pPr marL="0" indent="0">
              <a:buNone/>
            </a:pPr>
            <a:r>
              <a:rPr lang="en-US" sz="1800" dirty="0">
                <a:solidFill>
                  <a:schemeClr val="accent1">
                    <a:lumMod val="75000"/>
                    <a:lumOff val="25000"/>
                  </a:schemeClr>
                </a:solidFill>
                <a:cs typeface="Times New Roman" panose="02020603050405020304" pitchFamily="18" charset="0"/>
              </a:rPr>
              <a:t>@</a:t>
            </a:r>
            <a:r>
              <a:rPr lang="en-US" sz="1800" dirty="0" err="1">
                <a:solidFill>
                  <a:schemeClr val="accent1">
                    <a:lumMod val="75000"/>
                    <a:lumOff val="25000"/>
                  </a:schemeClr>
                </a:solidFill>
                <a:cs typeface="Times New Roman" panose="02020603050405020304" pitchFamily="18" charset="0"/>
              </a:rPr>
              <a:t>cache_page</a:t>
            </a:r>
            <a:r>
              <a:rPr lang="en-US" sz="1800" dirty="0">
                <a:solidFill>
                  <a:schemeClr val="accent1">
                    <a:lumMod val="75000"/>
                    <a:lumOff val="25000"/>
                  </a:schemeClr>
                </a:solidFill>
                <a:cs typeface="Times New Roman" panose="02020603050405020304" pitchFamily="18" charset="0"/>
              </a:rPr>
              <a:t>(timeout, cache, </a:t>
            </a:r>
            <a:r>
              <a:rPr lang="en-US" sz="1800" dirty="0" err="1">
                <a:solidFill>
                  <a:schemeClr val="accent1">
                    <a:lumMod val="75000"/>
                    <a:lumOff val="25000"/>
                  </a:schemeClr>
                </a:solidFill>
                <a:cs typeface="Times New Roman" panose="02020603050405020304" pitchFamily="18" charset="0"/>
              </a:rPr>
              <a:t>key_prefix</a:t>
            </a:r>
            <a:r>
              <a:rPr lang="en-US" sz="1800" dirty="0">
                <a:solidFill>
                  <a:schemeClr val="accent1">
                    <a:lumMod val="75000"/>
                    <a:lumOff val="25000"/>
                  </a:schemeClr>
                </a:solidFill>
                <a:cs typeface="Times New Roman" panose="02020603050405020304" pitchFamily="18" charset="0"/>
              </a:rPr>
              <a:t>)</a:t>
            </a:r>
          </a:p>
          <a:p>
            <a:pPr marL="0" indent="0">
              <a:buNone/>
            </a:pPr>
            <a:r>
              <a:rPr lang="en-US" sz="1800" dirty="0">
                <a:solidFill>
                  <a:schemeClr val="accent1">
                    <a:lumMod val="75000"/>
                    <a:lumOff val="25000"/>
                  </a:schemeClr>
                </a:solidFill>
                <a:cs typeface="Times New Roman" panose="02020603050405020304" pitchFamily="18" charset="0"/>
              </a:rPr>
              <a:t>def </a:t>
            </a:r>
            <a:r>
              <a:rPr lang="en-US" sz="1800" dirty="0" err="1">
                <a:solidFill>
                  <a:schemeClr val="accent1">
                    <a:lumMod val="75000"/>
                    <a:lumOff val="25000"/>
                  </a:schemeClr>
                </a:solidFill>
                <a:cs typeface="Times New Roman" panose="02020603050405020304" pitchFamily="18" charset="0"/>
              </a:rPr>
              <a:t>my_view</a:t>
            </a:r>
            <a:r>
              <a:rPr lang="en-US" sz="1800" dirty="0">
                <a:solidFill>
                  <a:schemeClr val="accent1">
                    <a:lumMod val="75000"/>
                    <a:lumOff val="25000"/>
                  </a:schemeClr>
                </a:solidFill>
                <a:cs typeface="Times New Roman" panose="02020603050405020304" pitchFamily="18" charset="0"/>
              </a:rPr>
              <a:t>(request):</a:t>
            </a:r>
          </a:p>
          <a:p>
            <a:pPr marL="0" indent="0">
              <a:buNone/>
            </a:pPr>
            <a:endParaRPr lang="en-US" sz="1800" dirty="0">
              <a:solidFill>
                <a:schemeClr val="tx1"/>
              </a:solidFill>
              <a:cs typeface="Times New Roman" panose="02020603050405020304" pitchFamily="18" charset="0"/>
            </a:endParaRPr>
          </a:p>
          <a:p>
            <a:pPr marL="0" indent="0">
              <a:buNone/>
            </a:pPr>
            <a:r>
              <a:rPr lang="en-US" sz="1800" dirty="0">
                <a:solidFill>
                  <a:schemeClr val="tx1"/>
                </a:solidFill>
                <a:cs typeface="Times New Roman" panose="02020603050405020304" pitchFamily="18" charset="0"/>
              </a:rPr>
              <a:t>timeout - The cache timeout, in seconds.</a:t>
            </a:r>
          </a:p>
          <a:p>
            <a:pPr marL="0" indent="0">
              <a:buNone/>
            </a:pPr>
            <a:r>
              <a:rPr lang="en-US" sz="1800" dirty="0">
                <a:solidFill>
                  <a:schemeClr val="tx1"/>
                </a:solidFill>
                <a:cs typeface="Times New Roman" panose="02020603050405020304" pitchFamily="18" charset="0"/>
              </a:rPr>
              <a:t>cache – This directs the decorator to use a specific cache (from your CACHES setting) when caching view results. By default, the default cache will be used.</a:t>
            </a:r>
          </a:p>
          <a:p>
            <a:pPr marL="0" indent="0">
              <a:buNone/>
            </a:pPr>
            <a:r>
              <a:rPr lang="en-US" sz="1800" dirty="0" err="1">
                <a:solidFill>
                  <a:schemeClr val="tx1"/>
                </a:solidFill>
                <a:cs typeface="Times New Roman" panose="02020603050405020304" pitchFamily="18" charset="0"/>
              </a:rPr>
              <a:t>Key_prefix</a:t>
            </a:r>
            <a:r>
              <a:rPr lang="en-US" sz="1800" dirty="0">
                <a:solidFill>
                  <a:schemeClr val="tx1"/>
                </a:solidFill>
                <a:cs typeface="Times New Roman" panose="02020603050405020304" pitchFamily="18" charset="0"/>
              </a:rPr>
              <a:t> - You can also override the cache prefix on a per-view basis. It works in the same way as the CACHE_MIDDLEWARE_KEY_PREFIX setting for the middleware. </a:t>
            </a:r>
          </a:p>
        </p:txBody>
      </p:sp>
      <p:sp>
        <p:nvSpPr>
          <p:cNvPr id="5" name="TextBox 4">
            <a:extLst>
              <a:ext uri="{FF2B5EF4-FFF2-40B4-BE49-F238E27FC236}">
                <a16:creationId xmlns:a16="http://schemas.microsoft.com/office/drawing/2014/main" id="{37C2205F-C6BA-4EBF-A25D-502254B19184}"/>
              </a:ext>
            </a:extLst>
          </p:cNvPr>
          <p:cNvSpPr txBox="1"/>
          <p:nvPr/>
        </p:nvSpPr>
        <p:spPr>
          <a:xfrm>
            <a:off x="5220070" y="3170175"/>
            <a:ext cx="7290223" cy="553998"/>
          </a:xfrm>
          <a:prstGeom prst="rect">
            <a:avLst/>
          </a:prstGeom>
          <a:noFill/>
        </p:spPr>
        <p:txBody>
          <a:bodyPr wrap="square" rtlCol="0">
            <a:spAutoFit/>
          </a:bodyPr>
          <a:lstStyle/>
          <a:p>
            <a:r>
              <a:rPr lang="en-US" sz="1500" dirty="0">
                <a:solidFill>
                  <a:schemeClr val="accent1">
                    <a:lumMod val="75000"/>
                    <a:lumOff val="25000"/>
                  </a:schemeClr>
                </a:solidFill>
                <a:cs typeface="Times New Roman" panose="02020603050405020304" pitchFamily="18" charset="0"/>
              </a:rPr>
              <a:t>@</a:t>
            </a:r>
            <a:r>
              <a:rPr lang="en-US" sz="1500" dirty="0" err="1">
                <a:solidFill>
                  <a:schemeClr val="accent1">
                    <a:lumMod val="75000"/>
                    <a:lumOff val="25000"/>
                  </a:schemeClr>
                </a:solidFill>
                <a:cs typeface="Times New Roman" panose="02020603050405020304" pitchFamily="18" charset="0"/>
              </a:rPr>
              <a:t>cache_page</a:t>
            </a:r>
            <a:r>
              <a:rPr lang="en-US" sz="1500" dirty="0">
                <a:solidFill>
                  <a:schemeClr val="accent1">
                    <a:lumMod val="75000"/>
                    <a:lumOff val="25000"/>
                  </a:schemeClr>
                </a:solidFill>
                <a:cs typeface="Times New Roman" panose="02020603050405020304" pitchFamily="18" charset="0"/>
              </a:rPr>
              <a:t>(60, cache=“</a:t>
            </a:r>
            <a:r>
              <a:rPr lang="en-US" sz="1500" dirty="0" err="1">
                <a:solidFill>
                  <a:schemeClr val="accent1">
                    <a:lumMod val="75000"/>
                    <a:lumOff val="25000"/>
                  </a:schemeClr>
                </a:solidFill>
                <a:cs typeface="Times New Roman" panose="02020603050405020304" pitchFamily="18" charset="0"/>
              </a:rPr>
              <a:t>some_cache</a:t>
            </a:r>
            <a:r>
              <a:rPr lang="en-US" sz="1500" dirty="0">
                <a:solidFill>
                  <a:schemeClr val="accent1">
                    <a:lumMod val="75000"/>
                    <a:lumOff val="25000"/>
                  </a:schemeClr>
                </a:solidFill>
                <a:cs typeface="Times New Roman" panose="02020603050405020304" pitchFamily="18" charset="0"/>
              </a:rPr>
              <a:t>”, </a:t>
            </a:r>
            <a:r>
              <a:rPr lang="en-US" sz="1500" dirty="0" err="1">
                <a:solidFill>
                  <a:schemeClr val="accent1">
                    <a:lumMod val="75000"/>
                    <a:lumOff val="25000"/>
                  </a:schemeClr>
                </a:solidFill>
                <a:cs typeface="Times New Roman" panose="02020603050405020304" pitchFamily="18" charset="0"/>
              </a:rPr>
              <a:t>key_prefix</a:t>
            </a:r>
            <a:r>
              <a:rPr lang="en-US" sz="1500" dirty="0">
                <a:solidFill>
                  <a:schemeClr val="accent1">
                    <a:lumMod val="75000"/>
                    <a:lumOff val="25000"/>
                  </a:schemeClr>
                </a:solidFill>
                <a:cs typeface="Times New Roman" panose="02020603050405020304" pitchFamily="18" charset="0"/>
              </a:rPr>
              <a:t>=“</a:t>
            </a:r>
            <a:r>
              <a:rPr lang="en-US" sz="1500" dirty="0" err="1">
                <a:solidFill>
                  <a:schemeClr val="accent1">
                    <a:lumMod val="75000"/>
                    <a:lumOff val="25000"/>
                  </a:schemeClr>
                </a:solidFill>
                <a:cs typeface="Times New Roman" panose="02020603050405020304" pitchFamily="18" charset="0"/>
              </a:rPr>
              <a:t>some_key</a:t>
            </a:r>
            <a:r>
              <a:rPr lang="en-US" sz="1500" dirty="0">
                <a:solidFill>
                  <a:schemeClr val="accent1">
                    <a:lumMod val="75000"/>
                    <a:lumOff val="25000"/>
                  </a:schemeClr>
                </a:solidFill>
                <a:cs typeface="Times New Roman" panose="02020603050405020304" pitchFamily="18" charset="0"/>
              </a:rPr>
              <a:t>”)</a:t>
            </a:r>
          </a:p>
          <a:p>
            <a:r>
              <a:rPr lang="en-US" sz="1500" dirty="0">
                <a:solidFill>
                  <a:schemeClr val="accent1">
                    <a:lumMod val="75000"/>
                    <a:lumOff val="25000"/>
                  </a:schemeClr>
                </a:solidFill>
                <a:cs typeface="Times New Roman" panose="02020603050405020304" pitchFamily="18" charset="0"/>
              </a:rPr>
              <a:t>def home(request):</a:t>
            </a:r>
          </a:p>
        </p:txBody>
      </p:sp>
    </p:spTree>
    <p:extLst>
      <p:ext uri="{BB962C8B-B14F-4D97-AF65-F5344CB8AC3E}">
        <p14:creationId xmlns:p14="http://schemas.microsoft.com/office/powerpoint/2010/main" val="30240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CCC8A-CD14-4474-AD77-5894B621EE69}"/>
              </a:ext>
            </a:extLst>
          </p:cNvPr>
          <p:cNvSpPr>
            <a:spLocks noGrp="1"/>
          </p:cNvSpPr>
          <p:nvPr>
            <p:ph type="title"/>
          </p:nvPr>
        </p:nvSpPr>
        <p:spPr/>
        <p:txBody>
          <a:bodyPr/>
          <a:lstStyle/>
          <a:p>
            <a:r>
              <a:rPr lang="en-US" dirty="0"/>
              <a:t>Per view cache in </a:t>
            </a:r>
            <a:r>
              <a:rPr lang="en-US" dirty="0" err="1"/>
              <a:t>url</a:t>
            </a:r>
            <a:r>
              <a:rPr lang="en-US" dirty="0"/>
              <a:t> </a:t>
            </a:r>
          </a:p>
        </p:txBody>
      </p:sp>
      <p:sp>
        <p:nvSpPr>
          <p:cNvPr id="4" name="Content Placeholder 2">
            <a:extLst>
              <a:ext uri="{FF2B5EF4-FFF2-40B4-BE49-F238E27FC236}">
                <a16:creationId xmlns:a16="http://schemas.microsoft.com/office/drawing/2014/main" id="{48C75623-FFFE-477A-B384-22EE3E42B5BD}"/>
              </a:ext>
            </a:extLst>
          </p:cNvPr>
          <p:cNvSpPr>
            <a:spLocks noGrp="1"/>
          </p:cNvSpPr>
          <p:nvPr>
            <p:ph idx="1"/>
          </p:nvPr>
        </p:nvSpPr>
        <p:spPr>
          <a:xfrm>
            <a:off x="581025" y="2181225"/>
            <a:ext cx="11029950" cy="3678238"/>
          </a:xfrm>
        </p:spPr>
        <p:txBody>
          <a:bodyPr>
            <a:normAutofit fontScale="92500" lnSpcReduction="10000"/>
          </a:bodyPr>
          <a:lstStyle/>
          <a:p>
            <a:pPr marL="0" indent="0">
              <a:buNone/>
            </a:pPr>
            <a:r>
              <a:rPr lang="en-US" sz="2000" b="1" u="sng" dirty="0">
                <a:solidFill>
                  <a:schemeClr val="tx1"/>
                </a:solidFill>
                <a:cs typeface="Times New Roman" panose="02020603050405020304" pitchFamily="18" charset="0"/>
              </a:rPr>
              <a:t>Specifying per-view cache in the </a:t>
            </a:r>
            <a:r>
              <a:rPr lang="en-US" sz="2000" b="1" u="sng" dirty="0" err="1">
                <a:solidFill>
                  <a:schemeClr val="tx1"/>
                </a:solidFill>
                <a:cs typeface="Times New Roman" panose="02020603050405020304" pitchFamily="18" charset="0"/>
              </a:rPr>
              <a:t>URLconf</a:t>
            </a:r>
            <a:endParaRPr lang="en-US" sz="2000" b="1" u="sng" dirty="0">
              <a:solidFill>
                <a:schemeClr val="tx1"/>
              </a:solidFill>
              <a:cs typeface="Times New Roman" panose="02020603050405020304" pitchFamily="18" charset="0"/>
            </a:endParaRPr>
          </a:p>
          <a:p>
            <a:pPr marL="0" indent="0">
              <a:buNone/>
            </a:pPr>
            <a:r>
              <a:rPr lang="en-US" sz="2000" dirty="0">
                <a:solidFill>
                  <a:schemeClr val="tx1"/>
                </a:solidFill>
                <a:cs typeface="Times New Roman" panose="02020603050405020304" pitchFamily="18" charset="0"/>
              </a:rPr>
              <a:t>from </a:t>
            </a:r>
            <a:r>
              <a:rPr lang="en-US" sz="2000" dirty="0" err="1">
                <a:solidFill>
                  <a:schemeClr val="tx1"/>
                </a:solidFill>
                <a:cs typeface="Times New Roman" panose="02020603050405020304" pitchFamily="18" charset="0"/>
              </a:rPr>
              <a:t>django.views.decorators.cache</a:t>
            </a:r>
            <a:r>
              <a:rPr lang="en-US" sz="2000" dirty="0">
                <a:solidFill>
                  <a:schemeClr val="tx1"/>
                </a:solidFill>
                <a:cs typeface="Times New Roman" panose="02020603050405020304" pitchFamily="18" charset="0"/>
              </a:rPr>
              <a:t> import </a:t>
            </a:r>
            <a:r>
              <a:rPr lang="en-US" sz="2000" dirty="0" err="1">
                <a:solidFill>
                  <a:schemeClr val="tx1"/>
                </a:solidFill>
                <a:cs typeface="Times New Roman" panose="02020603050405020304" pitchFamily="18" charset="0"/>
              </a:rPr>
              <a:t>cache_page</a:t>
            </a:r>
            <a:endParaRPr lang="en-US" sz="2000" dirty="0">
              <a:solidFill>
                <a:schemeClr val="tx1"/>
              </a:solidFill>
              <a:cs typeface="Times New Roman" panose="02020603050405020304" pitchFamily="18" charset="0"/>
            </a:endParaRPr>
          </a:p>
          <a:p>
            <a:pPr marL="0" indent="0">
              <a:buNone/>
            </a:pPr>
            <a:r>
              <a:rPr lang="en-US" sz="2000" dirty="0" err="1">
                <a:solidFill>
                  <a:schemeClr val="tx1"/>
                </a:solidFill>
                <a:cs typeface="Times New Roman" panose="02020603050405020304" pitchFamily="18" charset="0"/>
              </a:rPr>
              <a:t>urlpatterns</a:t>
            </a:r>
            <a:r>
              <a:rPr lang="en-US" sz="2000" dirty="0">
                <a:solidFill>
                  <a:schemeClr val="tx1"/>
                </a:solidFill>
                <a:cs typeface="Times New Roman" panose="02020603050405020304" pitchFamily="18" charset="0"/>
              </a:rPr>
              <a:t> = [</a:t>
            </a:r>
          </a:p>
          <a:p>
            <a:pPr marL="0" indent="0">
              <a:buNone/>
            </a:pPr>
            <a:r>
              <a:rPr lang="en-US" sz="2000" dirty="0">
                <a:solidFill>
                  <a:schemeClr val="tx1"/>
                </a:solidFill>
                <a:cs typeface="Times New Roman" panose="02020603050405020304" pitchFamily="18" charset="0"/>
              </a:rPr>
              <a:t>    path(‘route/', </a:t>
            </a:r>
            <a:r>
              <a:rPr lang="en-US" sz="2000" dirty="0" err="1">
                <a:solidFill>
                  <a:schemeClr val="tx1"/>
                </a:solidFill>
                <a:cs typeface="Times New Roman" panose="02020603050405020304" pitchFamily="18" charset="0"/>
              </a:rPr>
              <a:t>cache_page</a:t>
            </a:r>
            <a:r>
              <a:rPr lang="en-US" sz="2000" dirty="0">
                <a:solidFill>
                  <a:schemeClr val="tx1"/>
                </a:solidFill>
                <a:cs typeface="Times New Roman" panose="02020603050405020304" pitchFamily="18" charset="0"/>
              </a:rPr>
              <a:t>(timeout, cache, </a:t>
            </a:r>
            <a:r>
              <a:rPr lang="en-US" sz="2000" dirty="0" err="1">
                <a:solidFill>
                  <a:schemeClr val="tx1"/>
                </a:solidFill>
                <a:cs typeface="Times New Roman" panose="02020603050405020304" pitchFamily="18" charset="0"/>
              </a:rPr>
              <a:t>key_prefix</a:t>
            </a:r>
            <a:r>
              <a:rPr lang="en-US" sz="2000" dirty="0">
                <a:solidFill>
                  <a:schemeClr val="tx1"/>
                </a:solidFill>
                <a:cs typeface="Times New Roman" panose="02020603050405020304" pitchFamily="18" charset="0"/>
              </a:rPr>
              <a:t>)(</a:t>
            </a:r>
            <a:r>
              <a:rPr lang="en-US" sz="2000" dirty="0" err="1">
                <a:solidFill>
                  <a:schemeClr val="tx1"/>
                </a:solidFill>
                <a:cs typeface="Times New Roman" panose="02020603050405020304" pitchFamily="18" charset="0"/>
              </a:rPr>
              <a:t>view_function</a:t>
            </a:r>
            <a:r>
              <a:rPr lang="en-US" sz="2000" dirty="0">
                <a:solidFill>
                  <a:schemeClr val="tx1"/>
                </a:solidFill>
                <a:cs typeface="Times New Roman" panose="02020603050405020304" pitchFamily="18" charset="0"/>
              </a:rPr>
              <a:t>)),</a:t>
            </a:r>
          </a:p>
          <a:p>
            <a:pPr marL="0" indent="0">
              <a:buNone/>
            </a:pPr>
            <a:r>
              <a:rPr lang="en-US" sz="2000" dirty="0">
                <a:solidFill>
                  <a:schemeClr val="tx1"/>
                </a:solidFill>
                <a:cs typeface="Times New Roman" panose="02020603050405020304" pitchFamily="18" charset="0"/>
              </a:rPr>
              <a:t>]</a:t>
            </a:r>
          </a:p>
          <a:p>
            <a:pPr marL="0" indent="0">
              <a:buNone/>
            </a:pPr>
            <a:endParaRPr lang="en-US" sz="2000" dirty="0">
              <a:solidFill>
                <a:schemeClr val="tx1"/>
              </a:solidFill>
              <a:cs typeface="Times New Roman" panose="02020603050405020304" pitchFamily="18" charset="0"/>
            </a:endParaRPr>
          </a:p>
          <a:p>
            <a:pPr marL="0" indent="0">
              <a:buNone/>
            </a:pPr>
            <a:r>
              <a:rPr lang="en-US" sz="2000" dirty="0" err="1">
                <a:solidFill>
                  <a:schemeClr val="tx1"/>
                </a:solidFill>
                <a:cs typeface="Times New Roman" panose="02020603050405020304" pitchFamily="18" charset="0"/>
              </a:rPr>
              <a:t>urlpatterns</a:t>
            </a:r>
            <a:r>
              <a:rPr lang="en-US" sz="2000" dirty="0">
                <a:solidFill>
                  <a:schemeClr val="tx1"/>
                </a:solidFill>
                <a:cs typeface="Times New Roman" panose="02020603050405020304" pitchFamily="18" charset="0"/>
              </a:rPr>
              <a:t> = [</a:t>
            </a:r>
          </a:p>
          <a:p>
            <a:pPr marL="0" indent="0">
              <a:buNone/>
            </a:pPr>
            <a:r>
              <a:rPr lang="en-US" sz="2000" dirty="0">
                <a:solidFill>
                  <a:schemeClr val="tx1"/>
                </a:solidFill>
                <a:cs typeface="Times New Roman" panose="02020603050405020304" pitchFamily="18" charset="0"/>
              </a:rPr>
              <a:t>    path('home/', </a:t>
            </a:r>
            <a:r>
              <a:rPr lang="en-US" sz="2000" dirty="0" err="1">
                <a:solidFill>
                  <a:schemeClr val="tx1"/>
                </a:solidFill>
                <a:cs typeface="Times New Roman" panose="02020603050405020304" pitchFamily="18" charset="0"/>
              </a:rPr>
              <a:t>cache_page</a:t>
            </a:r>
            <a:r>
              <a:rPr lang="en-US" sz="2000" dirty="0">
                <a:solidFill>
                  <a:schemeClr val="tx1"/>
                </a:solidFill>
                <a:cs typeface="Times New Roman" panose="02020603050405020304" pitchFamily="18" charset="0"/>
              </a:rPr>
              <a:t>(60)(</a:t>
            </a:r>
            <a:r>
              <a:rPr lang="en-US" sz="2000" dirty="0" err="1">
                <a:solidFill>
                  <a:schemeClr val="tx1"/>
                </a:solidFill>
                <a:cs typeface="Times New Roman" panose="02020603050405020304" pitchFamily="18" charset="0"/>
              </a:rPr>
              <a:t>views.home</a:t>
            </a:r>
            <a:r>
              <a:rPr lang="en-US" sz="2000" dirty="0">
                <a:solidFill>
                  <a:schemeClr val="tx1"/>
                </a:solidFill>
                <a:cs typeface="Times New Roman" panose="02020603050405020304" pitchFamily="18" charset="0"/>
              </a:rPr>
              <a:t>), name=“home”),</a:t>
            </a:r>
          </a:p>
          <a:p>
            <a:pPr marL="0" indent="0">
              <a:buNone/>
            </a:pPr>
            <a:r>
              <a:rPr lang="en-US" sz="2000" dirty="0">
                <a:solidFill>
                  <a:schemeClr val="tx1"/>
                </a:solidFill>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586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0789D-3177-428C-9FBA-7B251BEB538D}"/>
              </a:ext>
            </a:extLst>
          </p:cNvPr>
          <p:cNvSpPr>
            <a:spLocks noGrp="1"/>
          </p:cNvSpPr>
          <p:nvPr>
            <p:ph type="title"/>
          </p:nvPr>
        </p:nvSpPr>
        <p:spPr/>
        <p:txBody>
          <a:bodyPr/>
          <a:lstStyle/>
          <a:p>
            <a:r>
              <a:rPr lang="en-US" dirty="0"/>
              <a:t>Database cache</a:t>
            </a:r>
          </a:p>
        </p:txBody>
      </p:sp>
      <p:sp>
        <p:nvSpPr>
          <p:cNvPr id="4" name="Content Placeholder 2">
            <a:extLst>
              <a:ext uri="{FF2B5EF4-FFF2-40B4-BE49-F238E27FC236}">
                <a16:creationId xmlns:a16="http://schemas.microsoft.com/office/drawing/2014/main" id="{2D52F182-004A-4A30-B9B7-AE323C7BC1F3}"/>
              </a:ext>
            </a:extLst>
          </p:cNvPr>
          <p:cNvSpPr>
            <a:spLocks noGrp="1"/>
          </p:cNvSpPr>
          <p:nvPr>
            <p:ph idx="1"/>
          </p:nvPr>
        </p:nvSpPr>
        <p:spPr>
          <a:xfrm>
            <a:off x="581025" y="2181225"/>
            <a:ext cx="11029950" cy="3678238"/>
          </a:xfrm>
        </p:spPr>
        <p:txBody>
          <a:bodyPr>
            <a:normAutofit fontScale="70000" lnSpcReduction="20000"/>
          </a:bodyPr>
          <a:lstStyle/>
          <a:p>
            <a:pPr marL="0" indent="0">
              <a:buNone/>
            </a:pPr>
            <a:r>
              <a:rPr lang="en-US" sz="1800" dirty="0">
                <a:solidFill>
                  <a:schemeClr val="tx1"/>
                </a:solidFill>
                <a:cs typeface="Times New Roman" panose="02020603050405020304" pitchFamily="18" charset="0"/>
              </a:rPr>
              <a:t>Django can store its cached data in your database. This works best if you’ve got a fast, well-indexed database server.</a:t>
            </a:r>
          </a:p>
          <a:p>
            <a:pPr marL="0" indent="0">
              <a:buNone/>
            </a:pPr>
            <a:r>
              <a:rPr lang="en-US" sz="1800" dirty="0">
                <a:solidFill>
                  <a:schemeClr val="tx1"/>
                </a:solidFill>
                <a:cs typeface="Times New Roman" panose="02020603050405020304" pitchFamily="18" charset="0"/>
              </a:rPr>
              <a:t>CACHES = {</a:t>
            </a:r>
          </a:p>
          <a:p>
            <a:pPr marL="0" indent="0">
              <a:buNone/>
            </a:pPr>
            <a:r>
              <a:rPr lang="en-US" sz="1800" dirty="0">
                <a:solidFill>
                  <a:schemeClr val="tx1"/>
                </a:solidFill>
                <a:cs typeface="Times New Roman" panose="02020603050405020304" pitchFamily="18" charset="0"/>
              </a:rPr>
              <a:t>    'default': {</a:t>
            </a:r>
          </a:p>
          <a:p>
            <a:pPr marL="0" indent="0">
              <a:buNone/>
            </a:pPr>
            <a:r>
              <a:rPr lang="en-US" sz="1800" dirty="0">
                <a:solidFill>
                  <a:schemeClr val="tx1"/>
                </a:solidFill>
                <a:cs typeface="Times New Roman" panose="02020603050405020304" pitchFamily="18" charset="0"/>
              </a:rPr>
              <a:t>        'BACKEND': '</a:t>
            </a:r>
            <a:r>
              <a:rPr lang="en-US" sz="1800" dirty="0" err="1">
                <a:solidFill>
                  <a:schemeClr val="tx1"/>
                </a:solidFill>
                <a:cs typeface="Times New Roman" panose="02020603050405020304" pitchFamily="18" charset="0"/>
              </a:rPr>
              <a:t>django.core.cache.backends.db.DatabaseCache</a:t>
            </a:r>
            <a:r>
              <a:rPr lang="en-US" sz="1800" dirty="0">
                <a:solidFill>
                  <a:schemeClr val="tx1"/>
                </a:solidFill>
                <a:cs typeface="Times New Roman" panose="02020603050405020304" pitchFamily="18" charset="0"/>
              </a:rPr>
              <a:t>',</a:t>
            </a:r>
          </a:p>
          <a:p>
            <a:pPr marL="0" indent="0">
              <a:buNone/>
            </a:pPr>
            <a:r>
              <a:rPr lang="en-US" sz="1800" dirty="0">
                <a:solidFill>
                  <a:schemeClr val="tx1"/>
                </a:solidFill>
                <a:cs typeface="Times New Roman" panose="02020603050405020304" pitchFamily="18" charset="0"/>
              </a:rPr>
              <a:t>        'LOCATION': '</a:t>
            </a:r>
            <a:r>
              <a:rPr lang="en-US" sz="1800" dirty="0" err="1">
                <a:solidFill>
                  <a:schemeClr val="tx1"/>
                </a:solidFill>
                <a:cs typeface="Times New Roman" panose="02020603050405020304" pitchFamily="18" charset="0"/>
              </a:rPr>
              <a:t>my_cache_table</a:t>
            </a:r>
            <a:r>
              <a:rPr lang="en-US" sz="1800" dirty="0">
                <a:solidFill>
                  <a:schemeClr val="tx1"/>
                </a:solidFill>
                <a:cs typeface="Times New Roman" panose="02020603050405020304" pitchFamily="18" charset="0"/>
              </a:rPr>
              <a:t>',</a:t>
            </a:r>
          </a:p>
          <a:p>
            <a:pPr marL="0" indent="0">
              <a:buNone/>
            </a:pPr>
            <a:r>
              <a:rPr lang="en-US" sz="1800" dirty="0">
                <a:solidFill>
                  <a:schemeClr val="tx1"/>
                </a:solidFill>
                <a:cs typeface="Times New Roman" panose="02020603050405020304" pitchFamily="18" charset="0"/>
              </a:rPr>
              <a:t>    }</a:t>
            </a:r>
          </a:p>
          <a:p>
            <a:pPr marL="0" indent="0">
              <a:buNone/>
            </a:pPr>
            <a:r>
              <a:rPr lang="en-US" sz="1800" dirty="0">
                <a:solidFill>
                  <a:schemeClr val="tx1"/>
                </a:solidFill>
                <a:cs typeface="Times New Roman" panose="02020603050405020304" pitchFamily="18" charset="0"/>
              </a:rPr>
              <a:t>}</a:t>
            </a:r>
          </a:p>
          <a:p>
            <a:pPr marL="0" indent="0">
              <a:buNone/>
            </a:pPr>
            <a:endParaRPr lang="en-US" sz="1800" dirty="0">
              <a:solidFill>
                <a:schemeClr val="tx1"/>
              </a:solidFill>
              <a:cs typeface="Times New Roman" panose="02020603050405020304" pitchFamily="18" charset="0"/>
            </a:endParaRPr>
          </a:p>
          <a:p>
            <a:pPr marL="0" indent="0">
              <a:buNone/>
            </a:pPr>
            <a:endParaRPr lang="en-US" sz="1800" dirty="0">
              <a:solidFill>
                <a:schemeClr val="tx1"/>
              </a:solidFill>
              <a:cs typeface="Times New Roman" panose="02020603050405020304" pitchFamily="18" charset="0"/>
            </a:endParaRPr>
          </a:p>
          <a:p>
            <a:pPr marL="0" indent="0">
              <a:buNone/>
            </a:pPr>
            <a:r>
              <a:rPr lang="en-US" sz="1800" dirty="0">
                <a:solidFill>
                  <a:schemeClr val="tx1"/>
                </a:solidFill>
                <a:cs typeface="Times New Roman" panose="02020603050405020304" pitchFamily="18" charset="0"/>
              </a:rPr>
              <a:t>Before using the database cache, you must create the cache table with this command: </a:t>
            </a:r>
          </a:p>
          <a:p>
            <a:pPr marL="0" indent="0">
              <a:buNone/>
            </a:pPr>
            <a:r>
              <a:rPr lang="en-US" sz="1800" b="1" i="1" dirty="0">
                <a:solidFill>
                  <a:schemeClr val="tx1"/>
                </a:solidFill>
                <a:cs typeface="Times New Roman" panose="02020603050405020304" pitchFamily="18" charset="0"/>
              </a:rPr>
              <a:t>python manage.py </a:t>
            </a:r>
            <a:r>
              <a:rPr lang="en-US" sz="1800" b="1" i="1" dirty="0" err="1">
                <a:solidFill>
                  <a:schemeClr val="tx1"/>
                </a:solidFill>
                <a:cs typeface="Times New Roman" panose="02020603050405020304" pitchFamily="18" charset="0"/>
              </a:rPr>
              <a:t>createcachetable</a:t>
            </a:r>
            <a:endParaRPr lang="en-US" sz="1800" b="1" i="1" dirty="0">
              <a:solidFill>
                <a:schemeClr val="tx1"/>
              </a:solidFill>
              <a:cs typeface="Times New Roman" panose="02020603050405020304" pitchFamily="18" charset="0"/>
            </a:endParaRPr>
          </a:p>
          <a:p>
            <a:pPr marL="0" indent="0">
              <a:buNone/>
            </a:pPr>
            <a:r>
              <a:rPr lang="en-US" sz="1800" dirty="0">
                <a:solidFill>
                  <a:schemeClr val="tx1"/>
                </a:solidFill>
                <a:cs typeface="Times New Roman" panose="02020603050405020304" pitchFamily="18" charset="0"/>
              </a:rPr>
              <a:t>This creates a table in your database that is in the proper format that Django’s database-cache system expects. The name of the table is taken from LOCATION.</a:t>
            </a:r>
          </a:p>
          <a:p>
            <a:pPr marL="0" indent="0">
              <a:buNone/>
            </a:pPr>
            <a:r>
              <a:rPr lang="en-US" sz="1800" dirty="0">
                <a:solidFill>
                  <a:schemeClr val="tx1"/>
                </a:solidFill>
                <a:cs typeface="Times New Roman" panose="02020603050405020304" pitchFamily="18" charset="0"/>
              </a:rPr>
              <a:t>If you are using multiple database caches, </a:t>
            </a:r>
            <a:r>
              <a:rPr lang="en-US" sz="1800" dirty="0" err="1">
                <a:solidFill>
                  <a:schemeClr val="tx1"/>
                </a:solidFill>
                <a:cs typeface="Times New Roman" panose="02020603050405020304" pitchFamily="18" charset="0"/>
              </a:rPr>
              <a:t>createcachetable</a:t>
            </a:r>
            <a:r>
              <a:rPr lang="en-US" sz="1800" dirty="0">
                <a:solidFill>
                  <a:schemeClr val="tx1"/>
                </a:solidFill>
                <a:cs typeface="Times New Roman" panose="02020603050405020304" pitchFamily="18" charset="0"/>
              </a:rPr>
              <a:t> creates one table for each cache.</a:t>
            </a:r>
          </a:p>
        </p:txBody>
      </p:sp>
    </p:spTree>
    <p:extLst>
      <p:ext uri="{BB962C8B-B14F-4D97-AF65-F5344CB8AC3E}">
        <p14:creationId xmlns:p14="http://schemas.microsoft.com/office/powerpoint/2010/main" val="10632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11" end="11"/>
                                            </p:txEl>
                                          </p:spTgt>
                                        </p:tgtEl>
                                        <p:attrNameLst>
                                          <p:attrName>style.visibility</p:attrName>
                                        </p:attrNameLst>
                                      </p:cBhvr>
                                      <p:to>
                                        <p:strVal val="visible"/>
                                      </p:to>
                                    </p:set>
                                    <p:animEffect transition="in" filter="fade">
                                      <p:cBhvr>
                                        <p:cTn id="52" dur="500"/>
                                        <p:tgtEl>
                                          <p:spTgt spid="4">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2" end="12"/>
                                            </p:txEl>
                                          </p:spTgt>
                                        </p:tgtEl>
                                        <p:attrNameLst>
                                          <p:attrName>style.visibility</p:attrName>
                                        </p:attrNameLst>
                                      </p:cBhvr>
                                      <p:to>
                                        <p:strVal val="visible"/>
                                      </p:to>
                                    </p:set>
                                    <p:animEffect transition="in" filter="fade">
                                      <p:cBhvr>
                                        <p:cTn id="5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C952-8BA7-4A1E-9759-87F3DC7BC5BA}"/>
              </a:ext>
            </a:extLst>
          </p:cNvPr>
          <p:cNvSpPr>
            <a:spLocks noGrp="1"/>
          </p:cNvSpPr>
          <p:nvPr>
            <p:ph type="title"/>
          </p:nvPr>
        </p:nvSpPr>
        <p:spPr/>
        <p:txBody>
          <a:bodyPr/>
          <a:lstStyle/>
          <a:p>
            <a:r>
              <a:rPr lang="en-US" dirty="0"/>
              <a:t>Cache arguments</a:t>
            </a:r>
          </a:p>
        </p:txBody>
      </p:sp>
      <p:sp>
        <p:nvSpPr>
          <p:cNvPr id="4" name="Content Placeholder 2">
            <a:extLst>
              <a:ext uri="{FF2B5EF4-FFF2-40B4-BE49-F238E27FC236}">
                <a16:creationId xmlns:a16="http://schemas.microsoft.com/office/drawing/2014/main" id="{22948C5F-8569-4402-89E1-120028D9BEE3}"/>
              </a:ext>
            </a:extLst>
          </p:cNvPr>
          <p:cNvSpPr txBox="1">
            <a:spLocks noGrp="1"/>
          </p:cNvSpPr>
          <p:nvPr>
            <p:ph idx="1"/>
          </p:nvPr>
        </p:nvSpPr>
        <p:spPr>
          <a:xfrm>
            <a:off x="581025" y="2181225"/>
            <a:ext cx="11029950" cy="367823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1600" dirty="0">
                <a:solidFill>
                  <a:schemeClr val="tx1"/>
                </a:solidFill>
                <a:cs typeface="Times New Roman" panose="02020603050405020304" pitchFamily="18" charset="0"/>
              </a:rPr>
              <a:t>CACHES = {</a:t>
            </a:r>
          </a:p>
          <a:p>
            <a:pPr marL="0" indent="0">
              <a:buFont typeface="Wingdings 2" panose="05020102010507070707" pitchFamily="18" charset="2"/>
              <a:buNone/>
            </a:pPr>
            <a:r>
              <a:rPr lang="en-US" sz="1600" dirty="0">
                <a:solidFill>
                  <a:schemeClr val="tx1"/>
                </a:solidFill>
                <a:cs typeface="Times New Roman" panose="02020603050405020304" pitchFamily="18" charset="0"/>
              </a:rPr>
              <a:t>    'default': {</a:t>
            </a:r>
          </a:p>
          <a:p>
            <a:pPr marL="0" indent="0">
              <a:buFont typeface="Wingdings 2" panose="05020102010507070707" pitchFamily="18" charset="2"/>
              <a:buNone/>
            </a:pPr>
            <a:r>
              <a:rPr lang="en-US" sz="1600" dirty="0">
                <a:solidFill>
                  <a:schemeClr val="tx1"/>
                </a:solidFill>
                <a:cs typeface="Times New Roman" panose="02020603050405020304" pitchFamily="18" charset="0"/>
              </a:rPr>
              <a:t>        'BACKEND': '</a:t>
            </a:r>
            <a:r>
              <a:rPr lang="en-US" sz="1600" dirty="0" err="1">
                <a:solidFill>
                  <a:schemeClr val="tx1"/>
                </a:solidFill>
                <a:cs typeface="Times New Roman" panose="02020603050405020304" pitchFamily="18" charset="0"/>
              </a:rPr>
              <a:t>django.core.cache.backends.filebased.FileBasedCache</a:t>
            </a:r>
            <a:r>
              <a:rPr lang="en-US" sz="1600" dirty="0">
                <a:solidFill>
                  <a:schemeClr val="tx1"/>
                </a:solidFill>
                <a:cs typeface="Times New Roman" panose="02020603050405020304" pitchFamily="18" charset="0"/>
              </a:rPr>
              <a:t>',</a:t>
            </a:r>
          </a:p>
          <a:p>
            <a:pPr marL="0" indent="0">
              <a:buFont typeface="Wingdings 2" panose="05020102010507070707" pitchFamily="18" charset="2"/>
              <a:buNone/>
            </a:pPr>
            <a:r>
              <a:rPr lang="en-US" sz="1600" dirty="0">
                <a:solidFill>
                  <a:schemeClr val="tx1"/>
                </a:solidFill>
                <a:cs typeface="Times New Roman" panose="02020603050405020304" pitchFamily="18" charset="0"/>
              </a:rPr>
              <a:t>        'LOCATION': ‘c:/Django code/gs80',</a:t>
            </a:r>
          </a:p>
          <a:p>
            <a:pPr marL="0" indent="0">
              <a:buFont typeface="Wingdings 2" panose="05020102010507070707" pitchFamily="18" charset="2"/>
              <a:buNone/>
            </a:pPr>
            <a:r>
              <a:rPr lang="en-US" sz="1600" dirty="0">
                <a:solidFill>
                  <a:schemeClr val="tx1"/>
                </a:solidFill>
                <a:cs typeface="Times New Roman" panose="02020603050405020304" pitchFamily="18" charset="0"/>
              </a:rPr>
              <a:t>        'TIMEOUT': 60,</a:t>
            </a:r>
          </a:p>
          <a:p>
            <a:pPr marL="0" indent="0">
              <a:buFont typeface="Wingdings 2" panose="05020102010507070707" pitchFamily="18" charset="2"/>
              <a:buNone/>
            </a:pPr>
            <a:r>
              <a:rPr lang="en-US" sz="1600" dirty="0">
                <a:solidFill>
                  <a:schemeClr val="tx1"/>
                </a:solidFill>
                <a:cs typeface="Times New Roman" panose="02020603050405020304" pitchFamily="18" charset="0"/>
              </a:rPr>
              <a:t>        'OPTIONS': {</a:t>
            </a:r>
          </a:p>
          <a:p>
            <a:pPr marL="0" indent="0">
              <a:buFont typeface="Wingdings 2" panose="05020102010507070707" pitchFamily="18" charset="2"/>
              <a:buNone/>
            </a:pPr>
            <a:r>
              <a:rPr lang="en-US" sz="1600" dirty="0">
                <a:solidFill>
                  <a:schemeClr val="tx1"/>
                </a:solidFill>
                <a:cs typeface="Times New Roman" panose="02020603050405020304" pitchFamily="18" charset="0"/>
              </a:rPr>
              <a:t>            'MAX_ENTRIES': 1000</a:t>
            </a:r>
          </a:p>
          <a:p>
            <a:pPr marL="0" indent="0">
              <a:buFont typeface="Wingdings 2" panose="05020102010507070707" pitchFamily="18" charset="2"/>
              <a:buNone/>
            </a:pPr>
            <a:r>
              <a:rPr lang="en-US" sz="1600" dirty="0">
                <a:solidFill>
                  <a:schemeClr val="tx1"/>
                </a:solidFill>
                <a:cs typeface="Times New Roman" panose="02020603050405020304" pitchFamily="18" charset="0"/>
              </a:rPr>
              <a:t>        }</a:t>
            </a:r>
          </a:p>
          <a:p>
            <a:pPr marL="0" indent="0">
              <a:buFont typeface="Wingdings 2" panose="05020102010507070707" pitchFamily="18" charset="2"/>
              <a:buNone/>
            </a:pPr>
            <a:r>
              <a:rPr lang="en-US" sz="1600" dirty="0">
                <a:solidFill>
                  <a:schemeClr val="tx1"/>
                </a:solidFill>
                <a:cs typeface="Times New Roman" panose="02020603050405020304" pitchFamily="18" charset="0"/>
              </a:rPr>
              <a:t>    }</a:t>
            </a:r>
          </a:p>
          <a:p>
            <a:pPr marL="0" indent="0">
              <a:buFont typeface="Wingdings 2" panose="05020102010507070707" pitchFamily="18" charset="2"/>
              <a:buNone/>
            </a:pPr>
            <a:r>
              <a:rPr lang="en-US" sz="1600" dirty="0">
                <a:solidFill>
                  <a:schemeClr val="tx1"/>
                </a:solidFill>
                <a:cs typeface="Times New Roman" panose="02020603050405020304" pitchFamily="18" charset="0"/>
              </a:rPr>
              <a:t>}</a:t>
            </a:r>
          </a:p>
        </p:txBody>
      </p:sp>
    </p:spTree>
    <p:extLst>
      <p:ext uri="{BB962C8B-B14F-4D97-AF65-F5344CB8AC3E}">
        <p14:creationId xmlns:p14="http://schemas.microsoft.com/office/powerpoint/2010/main" val="30899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42B13-5D10-47D8-8AFB-F5C1ECE6FE1F}"/>
              </a:ext>
            </a:extLst>
          </p:cNvPr>
          <p:cNvSpPr>
            <a:spLocks noGrp="1"/>
          </p:cNvSpPr>
          <p:nvPr>
            <p:ph type="title"/>
          </p:nvPr>
        </p:nvSpPr>
        <p:spPr/>
        <p:txBody>
          <a:bodyPr/>
          <a:lstStyle/>
          <a:p>
            <a:r>
              <a:rPr lang="en-US" dirty="0"/>
              <a:t>Dummy cache</a:t>
            </a:r>
          </a:p>
        </p:txBody>
      </p:sp>
      <p:sp>
        <p:nvSpPr>
          <p:cNvPr id="4" name="Content Placeholder 2">
            <a:extLst>
              <a:ext uri="{FF2B5EF4-FFF2-40B4-BE49-F238E27FC236}">
                <a16:creationId xmlns:a16="http://schemas.microsoft.com/office/drawing/2014/main" id="{97E6AE67-AFEF-4015-9337-32AAF6D1742B}"/>
              </a:ext>
            </a:extLst>
          </p:cNvPr>
          <p:cNvSpPr>
            <a:spLocks noGrp="1"/>
          </p:cNvSpPr>
          <p:nvPr>
            <p:ph idx="1"/>
          </p:nvPr>
        </p:nvSpPr>
        <p:spPr>
          <a:xfrm>
            <a:off x="581025" y="2181225"/>
            <a:ext cx="11029950" cy="3678238"/>
          </a:xfrm>
        </p:spPr>
        <p:txBody>
          <a:bodyPr>
            <a:normAutofit/>
          </a:bodyPr>
          <a:lstStyle/>
          <a:p>
            <a:pPr marL="0" indent="0">
              <a:buNone/>
            </a:pPr>
            <a:r>
              <a:rPr lang="en-US" sz="1800" dirty="0">
                <a:solidFill>
                  <a:schemeClr val="tx1"/>
                </a:solidFill>
                <a:cs typeface="Times New Roman" panose="02020603050405020304" pitchFamily="18" charset="0"/>
              </a:rPr>
              <a:t>Django comes with a “dummy” cache that doesn’t actually cache – it just implements the cache interface without doing anything. </a:t>
            </a:r>
          </a:p>
          <a:p>
            <a:pPr marL="0" indent="0">
              <a:buNone/>
            </a:pPr>
            <a:r>
              <a:rPr lang="en-US" sz="1800" dirty="0">
                <a:solidFill>
                  <a:schemeClr val="tx1"/>
                </a:solidFill>
                <a:cs typeface="Times New Roman" panose="02020603050405020304" pitchFamily="18" charset="0"/>
              </a:rPr>
              <a:t>This is useful if you have a production site that uses heavy-duty caching in various places but a development/test environment where you don’t want to cache and don’t want to have to change your code to special-case the latter. </a:t>
            </a:r>
          </a:p>
          <a:p>
            <a:pPr marL="0" indent="0">
              <a:buNone/>
            </a:pPr>
            <a:r>
              <a:rPr lang="en-US" sz="1800" dirty="0">
                <a:solidFill>
                  <a:schemeClr val="tx1"/>
                </a:solidFill>
                <a:cs typeface="Times New Roman" panose="02020603050405020304" pitchFamily="18" charset="0"/>
              </a:rPr>
              <a:t>CACHES = {</a:t>
            </a:r>
          </a:p>
          <a:p>
            <a:pPr marL="0" indent="0">
              <a:buNone/>
            </a:pPr>
            <a:r>
              <a:rPr lang="en-US" sz="1800" dirty="0">
                <a:solidFill>
                  <a:schemeClr val="tx1"/>
                </a:solidFill>
                <a:cs typeface="Times New Roman" panose="02020603050405020304" pitchFamily="18" charset="0"/>
              </a:rPr>
              <a:t>    'default': {</a:t>
            </a:r>
          </a:p>
          <a:p>
            <a:pPr marL="0" indent="0">
              <a:buNone/>
            </a:pPr>
            <a:r>
              <a:rPr lang="en-US" sz="1800" dirty="0">
                <a:solidFill>
                  <a:schemeClr val="tx1"/>
                </a:solidFill>
                <a:cs typeface="Times New Roman" panose="02020603050405020304" pitchFamily="18" charset="0"/>
              </a:rPr>
              <a:t>        'BACKEND': '</a:t>
            </a:r>
            <a:r>
              <a:rPr lang="en-US" sz="1800" dirty="0" err="1">
                <a:solidFill>
                  <a:schemeClr val="tx1"/>
                </a:solidFill>
                <a:cs typeface="Times New Roman" panose="02020603050405020304" pitchFamily="18" charset="0"/>
              </a:rPr>
              <a:t>django.core.cache.backends.dummy.DummyCache</a:t>
            </a:r>
            <a:r>
              <a:rPr lang="en-US" sz="1800" dirty="0">
                <a:solidFill>
                  <a:schemeClr val="tx1"/>
                </a:solidFill>
                <a:cs typeface="Times New Roman" panose="02020603050405020304" pitchFamily="18" charset="0"/>
              </a:rPr>
              <a:t>',</a:t>
            </a:r>
          </a:p>
          <a:p>
            <a:pPr marL="0" indent="0">
              <a:buNone/>
            </a:pPr>
            <a:r>
              <a:rPr lang="en-US" sz="1800" dirty="0">
                <a:solidFill>
                  <a:schemeClr val="tx1"/>
                </a:solidFill>
                <a:cs typeface="Times New Roman" panose="02020603050405020304" pitchFamily="18" charset="0"/>
              </a:rPr>
              <a:t>    }</a:t>
            </a:r>
          </a:p>
          <a:p>
            <a:pPr marL="0" indent="0">
              <a:buNone/>
            </a:pPr>
            <a:r>
              <a:rPr lang="en-US" sz="1800" dirty="0">
                <a:solidFill>
                  <a:schemeClr val="tx1"/>
                </a:solidFill>
                <a:cs typeface="Times New Roman" panose="02020603050405020304" pitchFamily="18" charset="0"/>
              </a:rPr>
              <a:t>}</a:t>
            </a:r>
          </a:p>
        </p:txBody>
      </p:sp>
    </p:spTree>
    <p:extLst>
      <p:ext uri="{BB962C8B-B14F-4D97-AF65-F5344CB8AC3E}">
        <p14:creationId xmlns:p14="http://schemas.microsoft.com/office/powerpoint/2010/main" val="119099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CD4B0-E71F-4480-9628-2748ACF6897D}"/>
              </a:ext>
            </a:extLst>
          </p:cNvPr>
          <p:cNvSpPr>
            <a:spLocks noGrp="1"/>
          </p:cNvSpPr>
          <p:nvPr>
            <p:ph type="title"/>
          </p:nvPr>
        </p:nvSpPr>
        <p:spPr/>
        <p:txBody>
          <a:bodyPr/>
          <a:lstStyle/>
          <a:p>
            <a:r>
              <a:rPr lang="en-US" dirty="0"/>
              <a:t>Templates fragment caching</a:t>
            </a:r>
          </a:p>
        </p:txBody>
      </p:sp>
      <p:sp>
        <p:nvSpPr>
          <p:cNvPr id="4" name="Content Placeholder 2">
            <a:extLst>
              <a:ext uri="{FF2B5EF4-FFF2-40B4-BE49-F238E27FC236}">
                <a16:creationId xmlns:a16="http://schemas.microsoft.com/office/drawing/2014/main" id="{345B77D8-22C2-4635-BB95-03440420B4DC}"/>
              </a:ext>
            </a:extLst>
          </p:cNvPr>
          <p:cNvSpPr>
            <a:spLocks noGrp="1"/>
          </p:cNvSpPr>
          <p:nvPr>
            <p:ph idx="1"/>
          </p:nvPr>
        </p:nvSpPr>
        <p:spPr>
          <a:xfrm>
            <a:off x="581025" y="2181225"/>
            <a:ext cx="11029950" cy="3678238"/>
          </a:xfrm>
        </p:spPr>
        <p:txBody>
          <a:bodyPr>
            <a:noAutofit/>
          </a:bodyPr>
          <a:lstStyle/>
          <a:p>
            <a:pPr marL="0" indent="0">
              <a:buNone/>
            </a:pPr>
            <a:r>
              <a:rPr lang="en-US" sz="1600" dirty="0">
                <a:solidFill>
                  <a:schemeClr val="tx1"/>
                </a:solidFill>
                <a:cs typeface="Times New Roman" panose="02020603050405020304" pitchFamily="18" charset="0"/>
              </a:rPr>
              <a:t>This gives you more control what to cache.</a:t>
            </a:r>
          </a:p>
          <a:p>
            <a:pPr marL="0" indent="0">
              <a:buNone/>
            </a:pPr>
            <a:r>
              <a:rPr lang="en-US" sz="1600" dirty="0">
                <a:solidFill>
                  <a:schemeClr val="tx1"/>
                </a:solidFill>
                <a:cs typeface="Times New Roman" panose="02020603050405020304" pitchFamily="18" charset="0"/>
              </a:rPr>
              <a:t>{% load cache %} – This gives access to cache tag in template.</a:t>
            </a:r>
          </a:p>
          <a:p>
            <a:pPr marL="0" indent="0">
              <a:buNone/>
            </a:pPr>
            <a:r>
              <a:rPr lang="en-US" sz="1600" dirty="0">
                <a:solidFill>
                  <a:schemeClr val="tx1"/>
                </a:solidFill>
                <a:cs typeface="Times New Roman" panose="02020603050405020304" pitchFamily="18" charset="0"/>
              </a:rPr>
              <a:t>{% cache %} -  This template tag caches the contents of the block for a given amount of time. </a:t>
            </a:r>
          </a:p>
          <a:p>
            <a:pPr marL="0" indent="0">
              <a:buNone/>
            </a:pPr>
            <a:r>
              <a:rPr lang="en-US" sz="1600" dirty="0">
                <a:solidFill>
                  <a:schemeClr val="tx1"/>
                </a:solidFill>
                <a:cs typeface="Times New Roman" panose="02020603050405020304" pitchFamily="18" charset="0"/>
              </a:rPr>
              <a:t>Syntax:- </a:t>
            </a:r>
          </a:p>
          <a:p>
            <a:pPr marL="0" indent="0">
              <a:buNone/>
            </a:pPr>
            <a:r>
              <a:rPr lang="en-US" sz="1600" dirty="0">
                <a:solidFill>
                  <a:schemeClr val="tx1"/>
                </a:solidFill>
                <a:cs typeface="Times New Roman" panose="02020603050405020304" pitchFamily="18" charset="0"/>
              </a:rPr>
              <a:t>{% cache timeout name variable  using=“ ” %} ….. {% </a:t>
            </a:r>
            <a:r>
              <a:rPr lang="en-US" sz="1600" dirty="0" err="1">
                <a:solidFill>
                  <a:schemeClr val="tx1"/>
                </a:solidFill>
                <a:cs typeface="Times New Roman" panose="02020603050405020304" pitchFamily="18" charset="0"/>
              </a:rPr>
              <a:t>endcache</a:t>
            </a:r>
            <a:r>
              <a:rPr lang="en-US" sz="1600" dirty="0">
                <a:solidFill>
                  <a:schemeClr val="tx1"/>
                </a:solidFill>
                <a:cs typeface="Times New Roman" panose="02020603050405020304" pitchFamily="18" charset="0"/>
              </a:rPr>
              <a:t> name %}</a:t>
            </a:r>
          </a:p>
          <a:p>
            <a:pPr marL="0" indent="0">
              <a:buNone/>
            </a:pPr>
            <a:r>
              <a:rPr lang="en-US" sz="1600" dirty="0">
                <a:solidFill>
                  <a:schemeClr val="tx1"/>
                </a:solidFill>
                <a:cs typeface="Times New Roman" panose="02020603050405020304" pitchFamily="18" charset="0"/>
              </a:rPr>
              <a:t>Timeout - The cache timeout, in seconds. The fragment is cached forever if timeout is None. It can be a template variable, as long as the template variable resolves to an integer value. </a:t>
            </a:r>
          </a:p>
          <a:p>
            <a:pPr marL="0" indent="0">
              <a:buNone/>
            </a:pPr>
            <a:r>
              <a:rPr lang="en-US" sz="1600" dirty="0">
                <a:solidFill>
                  <a:schemeClr val="tx1"/>
                </a:solidFill>
                <a:cs typeface="Times New Roman" panose="02020603050405020304" pitchFamily="18" charset="0"/>
              </a:rPr>
              <a:t>Name - The name to give the cache fragment. The name will be taken as is, do not use a variable.</a:t>
            </a:r>
          </a:p>
          <a:p>
            <a:pPr marL="0" indent="0">
              <a:buNone/>
            </a:pPr>
            <a:r>
              <a:rPr lang="en-US" sz="1600" dirty="0">
                <a:solidFill>
                  <a:schemeClr val="tx1"/>
                </a:solidFill>
                <a:cs typeface="Times New Roman" panose="02020603050405020304" pitchFamily="18" charset="0"/>
              </a:rPr>
              <a:t>Variable – This can be a variable with or without filters. This will cache multiple copies of a fragment depending on some dynamic data that appears inside the fragment.</a:t>
            </a:r>
          </a:p>
          <a:p>
            <a:pPr marL="0" indent="0">
              <a:buNone/>
            </a:pPr>
            <a:r>
              <a:rPr lang="en-US" sz="1600" dirty="0">
                <a:solidFill>
                  <a:schemeClr val="tx1"/>
                </a:solidFill>
                <a:cs typeface="Times New Roman" panose="02020603050405020304" pitchFamily="18" charset="0"/>
              </a:rPr>
              <a:t>using - The cache tag will try to use the given cache. If no such cache exists, it will fall back to using the default cache. You may select an alternate cache backend to use with the using keyword argument, which must be the last argument to the tag.</a:t>
            </a:r>
          </a:p>
        </p:txBody>
      </p:sp>
    </p:spTree>
    <p:extLst>
      <p:ext uri="{BB962C8B-B14F-4D97-AF65-F5344CB8AC3E}">
        <p14:creationId xmlns:p14="http://schemas.microsoft.com/office/powerpoint/2010/main" val="43736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0C449-A981-4639-B7F7-9702D684FACD}"/>
              </a:ext>
            </a:extLst>
          </p:cNvPr>
          <p:cNvSpPr>
            <a:spLocks noGrp="1"/>
          </p:cNvSpPr>
          <p:nvPr>
            <p:ph type="title"/>
          </p:nvPr>
        </p:nvSpPr>
        <p:spPr/>
        <p:txBody>
          <a:bodyPr/>
          <a:lstStyle/>
          <a:p>
            <a:r>
              <a:rPr lang="en-US" dirty="0"/>
              <a:t>example</a:t>
            </a:r>
          </a:p>
        </p:txBody>
      </p:sp>
      <p:sp>
        <p:nvSpPr>
          <p:cNvPr id="4" name="Content Placeholder 2">
            <a:extLst>
              <a:ext uri="{FF2B5EF4-FFF2-40B4-BE49-F238E27FC236}">
                <a16:creationId xmlns:a16="http://schemas.microsoft.com/office/drawing/2014/main" id="{2EE676CA-64E0-4880-B870-2D51DB788BD2}"/>
              </a:ext>
            </a:extLst>
          </p:cNvPr>
          <p:cNvSpPr>
            <a:spLocks noGrp="1"/>
          </p:cNvSpPr>
          <p:nvPr>
            <p:ph idx="1"/>
          </p:nvPr>
        </p:nvSpPr>
        <p:spPr>
          <a:xfrm>
            <a:off x="581025" y="2181225"/>
            <a:ext cx="11029950" cy="3678238"/>
          </a:xfrm>
        </p:spPr>
        <p:txBody>
          <a:bodyPr>
            <a:normAutofit/>
          </a:bodyPr>
          <a:lstStyle/>
          <a:p>
            <a:pPr marL="0" indent="0">
              <a:buNone/>
            </a:pPr>
            <a:r>
              <a:rPr lang="en-US" sz="2000" dirty="0">
                <a:solidFill>
                  <a:schemeClr val="tx1"/>
                </a:solidFill>
                <a:cs typeface="Times New Roman" panose="02020603050405020304" pitchFamily="18" charset="0"/>
              </a:rPr>
              <a:t>Example:-</a:t>
            </a:r>
          </a:p>
          <a:p>
            <a:pPr marL="0" indent="0">
              <a:buNone/>
            </a:pPr>
            <a:r>
              <a:rPr lang="en-US" sz="2000" dirty="0">
                <a:solidFill>
                  <a:schemeClr val="tx1"/>
                </a:solidFill>
                <a:cs typeface="Times New Roman" panose="02020603050405020304" pitchFamily="18" charset="0"/>
              </a:rPr>
              <a:t>{% load cache %}</a:t>
            </a:r>
          </a:p>
          <a:p>
            <a:pPr marL="0" indent="0">
              <a:buNone/>
            </a:pPr>
            <a:r>
              <a:rPr lang="en-US" sz="2000" dirty="0">
                <a:solidFill>
                  <a:schemeClr val="tx1"/>
                </a:solidFill>
                <a:cs typeface="Times New Roman" panose="02020603050405020304" pitchFamily="18" charset="0"/>
              </a:rPr>
              <a:t>{% cache 60 sidebar </a:t>
            </a:r>
            <a:r>
              <a:rPr lang="en-US" sz="2000" dirty="0" err="1">
                <a:solidFill>
                  <a:schemeClr val="tx1"/>
                </a:solidFill>
                <a:cs typeface="Times New Roman" panose="02020603050405020304" pitchFamily="18" charset="0"/>
              </a:rPr>
              <a:t>request.user.username</a:t>
            </a:r>
            <a:r>
              <a:rPr lang="en-US" sz="2000" dirty="0">
                <a:solidFill>
                  <a:schemeClr val="tx1"/>
                </a:solidFill>
                <a:cs typeface="Times New Roman" panose="02020603050405020304" pitchFamily="18" charset="0"/>
              </a:rPr>
              <a:t> using=“</a:t>
            </a:r>
            <a:r>
              <a:rPr lang="en-US" sz="2000" dirty="0" err="1">
                <a:solidFill>
                  <a:schemeClr val="tx1"/>
                </a:solidFill>
                <a:cs typeface="Times New Roman" panose="02020603050405020304" pitchFamily="18" charset="0"/>
              </a:rPr>
              <a:t>localcache</a:t>
            </a:r>
            <a:r>
              <a:rPr lang="en-US" sz="2000" dirty="0">
                <a:solidFill>
                  <a:schemeClr val="tx1"/>
                </a:solidFill>
                <a:cs typeface="Times New Roman" panose="02020603050405020304" pitchFamily="18" charset="0"/>
              </a:rPr>
              <a:t>” %}</a:t>
            </a:r>
          </a:p>
          <a:p>
            <a:pPr marL="0" indent="0">
              <a:buNone/>
            </a:pPr>
            <a:r>
              <a:rPr lang="en-US" sz="2000" dirty="0">
                <a:solidFill>
                  <a:schemeClr val="tx1"/>
                </a:solidFill>
                <a:cs typeface="Times New Roman" panose="02020603050405020304" pitchFamily="18" charset="0"/>
              </a:rPr>
              <a:t>    .. sidebar for logged in user ..</a:t>
            </a:r>
          </a:p>
          <a:p>
            <a:pPr marL="0" indent="0">
              <a:buNone/>
            </a:pPr>
            <a:r>
              <a:rPr lang="en-US" sz="2000" dirty="0">
                <a:solidFill>
                  <a:schemeClr val="tx1"/>
                </a:solidFill>
                <a:cs typeface="Times New Roman" panose="02020603050405020304" pitchFamily="18" charset="0"/>
              </a:rPr>
              <a:t>{% </a:t>
            </a:r>
            <a:r>
              <a:rPr lang="en-US" sz="2000" dirty="0" err="1">
                <a:solidFill>
                  <a:schemeClr val="tx1"/>
                </a:solidFill>
                <a:cs typeface="Times New Roman" panose="02020603050405020304" pitchFamily="18" charset="0"/>
              </a:rPr>
              <a:t>endcache</a:t>
            </a:r>
            <a:r>
              <a:rPr lang="en-US" sz="2000" dirty="0">
                <a:solidFill>
                  <a:schemeClr val="tx1"/>
                </a:solidFill>
                <a:cs typeface="Times New Roman" panose="02020603050405020304" pitchFamily="18" charset="0"/>
              </a:rPr>
              <a:t> %}</a:t>
            </a:r>
          </a:p>
        </p:txBody>
      </p:sp>
    </p:spTree>
    <p:extLst>
      <p:ext uri="{BB962C8B-B14F-4D97-AF65-F5344CB8AC3E}">
        <p14:creationId xmlns:p14="http://schemas.microsoft.com/office/powerpoint/2010/main" val="21830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CB652-2D9C-46E5-A594-FFAEAA0FED38}"/>
              </a:ext>
            </a:extLst>
          </p:cNvPr>
          <p:cNvSpPr>
            <a:spLocks noGrp="1"/>
          </p:cNvSpPr>
          <p:nvPr>
            <p:ph type="title"/>
          </p:nvPr>
        </p:nvSpPr>
        <p:spPr/>
        <p:txBody>
          <a:bodyPr/>
          <a:lstStyle/>
          <a:p>
            <a:r>
              <a:rPr lang="en-US" dirty="0"/>
              <a:t>Cache arguments</a:t>
            </a:r>
          </a:p>
        </p:txBody>
      </p:sp>
      <p:sp>
        <p:nvSpPr>
          <p:cNvPr id="4" name="Content Placeholder 2">
            <a:extLst>
              <a:ext uri="{FF2B5EF4-FFF2-40B4-BE49-F238E27FC236}">
                <a16:creationId xmlns:a16="http://schemas.microsoft.com/office/drawing/2014/main" id="{075D42B4-04B0-456E-9686-62CA2C3BBBF2}"/>
              </a:ext>
            </a:extLst>
          </p:cNvPr>
          <p:cNvSpPr>
            <a:spLocks noGrp="1"/>
          </p:cNvSpPr>
          <p:nvPr>
            <p:ph idx="1"/>
          </p:nvPr>
        </p:nvSpPr>
        <p:spPr>
          <a:xfrm>
            <a:off x="581025" y="2181225"/>
            <a:ext cx="11029950" cy="3678238"/>
          </a:xfrm>
        </p:spPr>
        <p:txBody>
          <a:bodyPr>
            <a:noAutofit/>
          </a:bodyPr>
          <a:lstStyle/>
          <a:p>
            <a:pPr marL="0" indent="0">
              <a:buNone/>
            </a:pPr>
            <a:r>
              <a:rPr lang="en-US" sz="1600" dirty="0">
                <a:solidFill>
                  <a:schemeClr val="tx1"/>
                </a:solidFill>
                <a:cs typeface="Times New Roman" panose="02020603050405020304" pitchFamily="18" charset="0"/>
              </a:rPr>
              <a:t>CACHES = {</a:t>
            </a:r>
          </a:p>
          <a:p>
            <a:pPr marL="0" indent="0">
              <a:buNone/>
            </a:pPr>
            <a:r>
              <a:rPr lang="en-US" sz="1600" dirty="0">
                <a:solidFill>
                  <a:schemeClr val="tx1"/>
                </a:solidFill>
                <a:cs typeface="Times New Roman" panose="02020603050405020304" pitchFamily="18" charset="0"/>
              </a:rPr>
              <a:t>    'default': {</a:t>
            </a:r>
          </a:p>
          <a:p>
            <a:pPr marL="0" indent="0">
              <a:buNone/>
            </a:pPr>
            <a:r>
              <a:rPr lang="en-US" sz="1600" dirty="0">
                <a:solidFill>
                  <a:schemeClr val="tx1"/>
                </a:solidFill>
                <a:cs typeface="Times New Roman" panose="02020603050405020304" pitchFamily="18" charset="0"/>
              </a:rPr>
              <a:t>        'BACKEND': '</a:t>
            </a:r>
            <a:r>
              <a:rPr lang="en-US" sz="1600" dirty="0" err="1">
                <a:solidFill>
                  <a:schemeClr val="tx1"/>
                </a:solidFill>
                <a:cs typeface="Times New Roman" panose="02020603050405020304" pitchFamily="18" charset="0"/>
              </a:rPr>
              <a:t>django.core.cache.backends.filebased.FileBasedCache</a:t>
            </a:r>
            <a:r>
              <a:rPr lang="en-US" sz="1600" dirty="0">
                <a:solidFill>
                  <a:schemeClr val="tx1"/>
                </a:solidFill>
                <a:cs typeface="Times New Roman" panose="02020603050405020304" pitchFamily="18" charset="0"/>
              </a:rPr>
              <a:t>',</a:t>
            </a:r>
          </a:p>
          <a:p>
            <a:pPr marL="0" indent="0">
              <a:buNone/>
            </a:pPr>
            <a:r>
              <a:rPr lang="en-US" sz="1600" dirty="0">
                <a:solidFill>
                  <a:schemeClr val="tx1"/>
                </a:solidFill>
                <a:cs typeface="Times New Roman" panose="02020603050405020304" pitchFamily="18" charset="0"/>
              </a:rPr>
              <a:t>        'LOCATION': ‘c:\</a:t>
            </a:r>
            <a:r>
              <a:rPr lang="en-US" sz="1600" dirty="0" err="1">
                <a:solidFill>
                  <a:schemeClr val="tx1"/>
                </a:solidFill>
                <a:cs typeface="Times New Roman" panose="02020603050405020304" pitchFamily="18" charset="0"/>
              </a:rPr>
              <a:t>Djangocode</a:t>
            </a:r>
            <a:r>
              <a:rPr lang="en-US" sz="1600" dirty="0">
                <a:solidFill>
                  <a:schemeClr val="tx1"/>
                </a:solidFill>
                <a:cs typeface="Times New Roman" panose="02020603050405020304" pitchFamily="18" charset="0"/>
              </a:rPr>
              <a:t>\gs85\cache',</a:t>
            </a:r>
          </a:p>
          <a:p>
            <a:pPr marL="0" indent="0">
              <a:buNone/>
            </a:pPr>
            <a:r>
              <a:rPr lang="en-US" sz="1600" dirty="0">
                <a:solidFill>
                  <a:schemeClr val="tx1"/>
                </a:solidFill>
                <a:cs typeface="Times New Roman" panose="02020603050405020304" pitchFamily="18" charset="0"/>
              </a:rPr>
              <a:t>        'TIMEOUT': 60,</a:t>
            </a:r>
          </a:p>
          <a:p>
            <a:pPr marL="0" indent="0">
              <a:buNone/>
            </a:pPr>
            <a:r>
              <a:rPr lang="en-US" sz="1600" dirty="0">
                <a:solidFill>
                  <a:schemeClr val="tx1"/>
                </a:solidFill>
                <a:cs typeface="Times New Roman" panose="02020603050405020304" pitchFamily="18" charset="0"/>
              </a:rPr>
              <a:t>        'OPTIONS': {</a:t>
            </a:r>
          </a:p>
          <a:p>
            <a:pPr marL="0" indent="0">
              <a:buNone/>
            </a:pPr>
            <a:r>
              <a:rPr lang="en-US" sz="1600" dirty="0">
                <a:solidFill>
                  <a:schemeClr val="tx1"/>
                </a:solidFill>
                <a:cs typeface="Times New Roman" panose="02020603050405020304" pitchFamily="18" charset="0"/>
              </a:rPr>
              <a:t>            'MAX_ENTRIES': 1000</a:t>
            </a:r>
          </a:p>
          <a:p>
            <a:pPr marL="0" indent="0">
              <a:buNone/>
            </a:pPr>
            <a:r>
              <a:rPr lang="en-US" sz="1600" dirty="0">
                <a:solidFill>
                  <a:schemeClr val="tx1"/>
                </a:solidFill>
                <a:cs typeface="Times New Roman" panose="02020603050405020304" pitchFamily="18" charset="0"/>
              </a:rPr>
              <a:t>        }</a:t>
            </a:r>
          </a:p>
          <a:p>
            <a:pPr marL="0" indent="0">
              <a:buNone/>
            </a:pPr>
            <a:r>
              <a:rPr lang="en-US" sz="1600" dirty="0">
                <a:solidFill>
                  <a:schemeClr val="tx1"/>
                </a:solidFill>
                <a:cs typeface="Times New Roman" panose="02020603050405020304" pitchFamily="18" charset="0"/>
              </a:rPr>
              <a:t>    }</a:t>
            </a:r>
          </a:p>
          <a:p>
            <a:pPr marL="0" indent="0">
              <a:buNone/>
            </a:pPr>
            <a:r>
              <a:rPr lang="en-US" sz="1600" dirty="0">
                <a:solidFill>
                  <a:schemeClr val="tx1"/>
                </a:solidFill>
                <a:cs typeface="Times New Roman" panose="02020603050405020304" pitchFamily="18" charset="0"/>
              </a:rPr>
              <a:t>}</a:t>
            </a:r>
          </a:p>
        </p:txBody>
      </p:sp>
    </p:spTree>
    <p:extLst>
      <p:ext uri="{BB962C8B-B14F-4D97-AF65-F5344CB8AC3E}">
        <p14:creationId xmlns:p14="http://schemas.microsoft.com/office/powerpoint/2010/main" val="371294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7710F-062C-4D48-96EF-63CC542DB0B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6CEDB85-417A-40F5-8643-E29C47E3478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72605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ABEB1-0139-4603-A9A8-F7E9D3AE4914}"/>
              </a:ext>
            </a:extLst>
          </p:cNvPr>
          <p:cNvSpPr>
            <a:spLocks noGrp="1"/>
          </p:cNvSpPr>
          <p:nvPr>
            <p:ph type="title"/>
          </p:nvPr>
        </p:nvSpPr>
        <p:spPr/>
        <p:txBody>
          <a:bodyPr/>
          <a:lstStyle/>
          <a:p>
            <a:r>
              <a:rPr lang="en-US" dirty="0"/>
              <a:t>Dummy cache</a:t>
            </a:r>
          </a:p>
        </p:txBody>
      </p:sp>
      <p:sp>
        <p:nvSpPr>
          <p:cNvPr id="4" name="Content Placeholder 2">
            <a:extLst>
              <a:ext uri="{FF2B5EF4-FFF2-40B4-BE49-F238E27FC236}">
                <a16:creationId xmlns:a16="http://schemas.microsoft.com/office/drawing/2014/main" id="{F0D275E5-325F-4D46-AD85-2619BA427663}"/>
              </a:ext>
            </a:extLst>
          </p:cNvPr>
          <p:cNvSpPr>
            <a:spLocks noGrp="1"/>
          </p:cNvSpPr>
          <p:nvPr>
            <p:ph idx="1"/>
          </p:nvPr>
        </p:nvSpPr>
        <p:spPr>
          <a:xfrm>
            <a:off x="581025" y="2181225"/>
            <a:ext cx="11029950" cy="3678238"/>
          </a:xfrm>
        </p:spPr>
        <p:txBody>
          <a:bodyPr>
            <a:normAutofit/>
          </a:bodyPr>
          <a:lstStyle/>
          <a:p>
            <a:pPr marL="0" indent="0">
              <a:buNone/>
            </a:pPr>
            <a:r>
              <a:rPr lang="en-US" sz="1800" dirty="0">
                <a:solidFill>
                  <a:schemeClr val="tx1"/>
                </a:solidFill>
                <a:cs typeface="Times New Roman" panose="02020603050405020304" pitchFamily="18" charset="0"/>
              </a:rPr>
              <a:t>Django comes with a “dummy” cache that doesn’t actually cache – it just implements the cache interface without doing anything. </a:t>
            </a:r>
          </a:p>
          <a:p>
            <a:pPr marL="0" indent="0">
              <a:buNone/>
            </a:pPr>
            <a:r>
              <a:rPr lang="en-US" sz="1800" dirty="0">
                <a:solidFill>
                  <a:schemeClr val="tx1"/>
                </a:solidFill>
                <a:cs typeface="Times New Roman" panose="02020603050405020304" pitchFamily="18" charset="0"/>
              </a:rPr>
              <a:t>This is useful if you have a production site that uses heavy-duty caching in various places but a development/test environment where you don’t want to cache and don’t want to have to change your code to special-case the latter. </a:t>
            </a:r>
          </a:p>
          <a:p>
            <a:pPr marL="0" indent="0">
              <a:buNone/>
            </a:pPr>
            <a:r>
              <a:rPr lang="en-US" sz="1800" dirty="0">
                <a:solidFill>
                  <a:schemeClr val="tx1"/>
                </a:solidFill>
                <a:cs typeface="Times New Roman" panose="02020603050405020304" pitchFamily="18" charset="0"/>
              </a:rPr>
              <a:t>CACHES = {</a:t>
            </a:r>
          </a:p>
          <a:p>
            <a:pPr marL="0" indent="0">
              <a:buNone/>
            </a:pPr>
            <a:r>
              <a:rPr lang="en-US" sz="1800" dirty="0">
                <a:solidFill>
                  <a:schemeClr val="tx1"/>
                </a:solidFill>
                <a:cs typeface="Times New Roman" panose="02020603050405020304" pitchFamily="18" charset="0"/>
              </a:rPr>
              <a:t>    'default': {</a:t>
            </a:r>
          </a:p>
          <a:p>
            <a:pPr marL="0" indent="0">
              <a:buNone/>
            </a:pPr>
            <a:r>
              <a:rPr lang="en-US" sz="1800" dirty="0">
                <a:solidFill>
                  <a:schemeClr val="tx1"/>
                </a:solidFill>
                <a:cs typeface="Times New Roman" panose="02020603050405020304" pitchFamily="18" charset="0"/>
              </a:rPr>
              <a:t>        'BACKEND': '</a:t>
            </a:r>
            <a:r>
              <a:rPr lang="en-US" sz="1800" dirty="0" err="1">
                <a:solidFill>
                  <a:schemeClr val="tx1"/>
                </a:solidFill>
                <a:cs typeface="Times New Roman" panose="02020603050405020304" pitchFamily="18" charset="0"/>
              </a:rPr>
              <a:t>django.core.cache.backends.dummy.DummyCache</a:t>
            </a:r>
            <a:r>
              <a:rPr lang="en-US" sz="1800" dirty="0">
                <a:solidFill>
                  <a:schemeClr val="tx1"/>
                </a:solidFill>
                <a:cs typeface="Times New Roman" panose="02020603050405020304" pitchFamily="18" charset="0"/>
              </a:rPr>
              <a:t>',</a:t>
            </a:r>
          </a:p>
          <a:p>
            <a:pPr marL="0" indent="0">
              <a:buNone/>
            </a:pPr>
            <a:r>
              <a:rPr lang="en-US" sz="1800" dirty="0">
                <a:solidFill>
                  <a:schemeClr val="tx1"/>
                </a:solidFill>
                <a:cs typeface="Times New Roman" panose="02020603050405020304" pitchFamily="18" charset="0"/>
              </a:rPr>
              <a:t>    }</a:t>
            </a:r>
          </a:p>
          <a:p>
            <a:pPr marL="0" indent="0">
              <a:buNone/>
            </a:pPr>
            <a:r>
              <a:rPr lang="en-US" sz="1800" dirty="0">
                <a:solidFill>
                  <a:schemeClr val="tx1"/>
                </a:solidFill>
                <a:cs typeface="Times New Roman" panose="02020603050405020304" pitchFamily="18" charset="0"/>
              </a:rPr>
              <a:t>}</a:t>
            </a:r>
          </a:p>
        </p:txBody>
      </p:sp>
    </p:spTree>
    <p:extLst>
      <p:ext uri="{BB962C8B-B14F-4D97-AF65-F5344CB8AC3E}">
        <p14:creationId xmlns:p14="http://schemas.microsoft.com/office/powerpoint/2010/main" val="344042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CE164-2B33-4E29-9B5D-10850542C5DD}"/>
              </a:ext>
            </a:extLst>
          </p:cNvPr>
          <p:cNvSpPr>
            <a:spLocks noGrp="1"/>
          </p:cNvSpPr>
          <p:nvPr>
            <p:ph type="title"/>
          </p:nvPr>
        </p:nvSpPr>
        <p:spPr/>
        <p:txBody>
          <a:bodyPr/>
          <a:lstStyle/>
          <a:p>
            <a:r>
              <a:rPr lang="en-US" dirty="0"/>
              <a:t>Low level </a:t>
            </a:r>
            <a:r>
              <a:rPr lang="en-US" dirty="0" err="1"/>
              <a:t>api</a:t>
            </a:r>
            <a:endParaRPr lang="en-US" dirty="0"/>
          </a:p>
        </p:txBody>
      </p:sp>
      <p:sp>
        <p:nvSpPr>
          <p:cNvPr id="4" name="Content Placeholder 2">
            <a:extLst>
              <a:ext uri="{FF2B5EF4-FFF2-40B4-BE49-F238E27FC236}">
                <a16:creationId xmlns:a16="http://schemas.microsoft.com/office/drawing/2014/main" id="{10CE93DC-4394-4CD4-A18F-E51F412EFA38}"/>
              </a:ext>
            </a:extLst>
          </p:cNvPr>
          <p:cNvSpPr>
            <a:spLocks noGrp="1"/>
          </p:cNvSpPr>
          <p:nvPr>
            <p:ph idx="1"/>
          </p:nvPr>
        </p:nvSpPr>
        <p:spPr>
          <a:xfrm>
            <a:off x="581025" y="2181225"/>
            <a:ext cx="11029950" cy="3678238"/>
          </a:xfrm>
        </p:spPr>
        <p:txBody>
          <a:bodyPr>
            <a:normAutofit/>
          </a:bodyPr>
          <a:lstStyle/>
          <a:p>
            <a:pPr marL="0" indent="0">
              <a:buNone/>
            </a:pPr>
            <a:r>
              <a:rPr lang="en-US" sz="1800" dirty="0">
                <a:solidFill>
                  <a:schemeClr val="tx1"/>
                </a:solidFill>
                <a:cs typeface="Times New Roman" panose="02020603050405020304" pitchFamily="18" charset="0"/>
              </a:rPr>
              <a:t>Sometimes, caching an entire rendered page doesn’t gain you very much and is, in fact, inconvenient overkill.</a:t>
            </a:r>
          </a:p>
          <a:p>
            <a:pPr marL="0" indent="0">
              <a:buNone/>
            </a:pPr>
            <a:r>
              <a:rPr lang="en-US" sz="1800" dirty="0">
                <a:solidFill>
                  <a:schemeClr val="tx1"/>
                </a:solidFill>
                <a:cs typeface="Times New Roman" panose="02020603050405020304" pitchFamily="18" charset="0"/>
              </a:rPr>
              <a:t>Perhaps, for instance, your site includes a view whose results depend on several expensive queries, the results of which change at different intervals. In this case, it would not be ideal to use the full-page caching that the per-site or per-view cache strategies offer, because you wouldn’t want to cache the entire result (since some of the data changes often), but you’d still want to cache the results that rarely change.</a:t>
            </a:r>
          </a:p>
          <a:p>
            <a:pPr marL="0" indent="0">
              <a:buNone/>
            </a:pPr>
            <a:r>
              <a:rPr lang="en-US" sz="1800" dirty="0">
                <a:solidFill>
                  <a:schemeClr val="tx1"/>
                </a:solidFill>
                <a:cs typeface="Times New Roman" panose="02020603050405020304" pitchFamily="18" charset="0"/>
              </a:rPr>
              <a:t>For cases like this, Django exposes a low-level cache API. You can use this API to store objects in the cache with any level of granularity you like. You can cache any Python object that can be pickled safely: strings, dictionaries, lists of model objects, and so forth.</a:t>
            </a:r>
          </a:p>
          <a:p>
            <a:pPr marL="0" indent="0">
              <a:buNone/>
            </a:pPr>
            <a:r>
              <a:rPr lang="en-US" sz="1800" dirty="0" err="1">
                <a:solidFill>
                  <a:schemeClr val="tx1"/>
                </a:solidFill>
                <a:cs typeface="Times New Roman" panose="02020603050405020304" pitchFamily="18" charset="0"/>
              </a:rPr>
              <a:t>django.core.cache.cache</a:t>
            </a:r>
            <a:endParaRPr lang="en-US" sz="18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6086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895D-4D95-4D0C-9938-52DCB141F4A6}"/>
              </a:ext>
            </a:extLst>
          </p:cNvPr>
          <p:cNvSpPr>
            <a:spLocks noGrp="1"/>
          </p:cNvSpPr>
          <p:nvPr>
            <p:ph type="title"/>
          </p:nvPr>
        </p:nvSpPr>
        <p:spPr/>
        <p:txBody>
          <a:bodyPr/>
          <a:lstStyle/>
          <a:p>
            <a:r>
              <a:rPr lang="en-US" dirty="0"/>
              <a:t>Low level </a:t>
            </a:r>
            <a:r>
              <a:rPr lang="en-US" dirty="0" err="1"/>
              <a:t>api</a:t>
            </a:r>
            <a:endParaRPr lang="en-US" dirty="0"/>
          </a:p>
        </p:txBody>
      </p:sp>
      <p:sp>
        <p:nvSpPr>
          <p:cNvPr id="4" name="Content Placeholder 2">
            <a:extLst>
              <a:ext uri="{FF2B5EF4-FFF2-40B4-BE49-F238E27FC236}">
                <a16:creationId xmlns:a16="http://schemas.microsoft.com/office/drawing/2014/main" id="{22BE48A9-8524-449A-BB29-3D60C8727173}"/>
              </a:ext>
            </a:extLst>
          </p:cNvPr>
          <p:cNvSpPr>
            <a:spLocks noGrp="1"/>
          </p:cNvSpPr>
          <p:nvPr>
            <p:ph idx="1"/>
          </p:nvPr>
        </p:nvSpPr>
        <p:spPr>
          <a:xfrm>
            <a:off x="581025" y="2181225"/>
            <a:ext cx="11029950" cy="3678238"/>
          </a:xfrm>
        </p:spPr>
        <p:txBody>
          <a:bodyPr>
            <a:normAutofit fontScale="85000" lnSpcReduction="20000"/>
          </a:bodyPr>
          <a:lstStyle/>
          <a:p>
            <a:pPr marL="0" indent="0">
              <a:buNone/>
            </a:pPr>
            <a:r>
              <a:rPr lang="en-US" sz="1800" dirty="0">
                <a:solidFill>
                  <a:schemeClr val="tx1"/>
                </a:solidFill>
                <a:cs typeface="Times New Roman" panose="02020603050405020304" pitchFamily="18" charset="0"/>
              </a:rPr>
              <a:t>from </a:t>
            </a:r>
            <a:r>
              <a:rPr lang="en-US" sz="1800" dirty="0" err="1">
                <a:solidFill>
                  <a:schemeClr val="tx1"/>
                </a:solidFill>
                <a:cs typeface="Times New Roman" panose="02020603050405020304" pitchFamily="18" charset="0"/>
              </a:rPr>
              <a:t>django.core.cache</a:t>
            </a:r>
            <a:r>
              <a:rPr lang="en-US" sz="1800" dirty="0">
                <a:solidFill>
                  <a:schemeClr val="tx1"/>
                </a:solidFill>
                <a:cs typeface="Times New Roman" panose="02020603050405020304" pitchFamily="18" charset="0"/>
              </a:rPr>
              <a:t> import cache</a:t>
            </a:r>
          </a:p>
          <a:p>
            <a:pPr marL="0" indent="0">
              <a:buNone/>
            </a:pPr>
            <a:r>
              <a:rPr lang="en-US" sz="1800" dirty="0" err="1">
                <a:solidFill>
                  <a:schemeClr val="tx1"/>
                </a:solidFill>
                <a:cs typeface="Times New Roman" panose="02020603050405020304" pitchFamily="18" charset="0"/>
              </a:rPr>
              <a:t>cache.set</a:t>
            </a:r>
            <a:r>
              <a:rPr lang="en-US" sz="1800" dirty="0">
                <a:solidFill>
                  <a:schemeClr val="tx1"/>
                </a:solidFill>
                <a:cs typeface="Times New Roman" panose="02020603050405020304" pitchFamily="18" charset="0"/>
              </a:rPr>
              <a:t>(key, value, timeout=DEFAULT_TIMEOUT, version=None) – This method is used to set cache.</a:t>
            </a:r>
          </a:p>
          <a:p>
            <a:pPr marL="0" indent="0">
              <a:buNone/>
            </a:pPr>
            <a:r>
              <a:rPr lang="en-US" sz="1800" dirty="0">
                <a:solidFill>
                  <a:schemeClr val="tx1"/>
                </a:solidFill>
                <a:cs typeface="Times New Roman" panose="02020603050405020304" pitchFamily="18" charset="0"/>
              </a:rPr>
              <a:t>Where,</a:t>
            </a:r>
          </a:p>
          <a:p>
            <a:pPr marL="0" indent="0">
              <a:buNone/>
            </a:pPr>
            <a:r>
              <a:rPr lang="en-US" sz="1800" dirty="0">
                <a:solidFill>
                  <a:schemeClr val="tx1"/>
                </a:solidFill>
                <a:cs typeface="Times New Roman" panose="02020603050405020304" pitchFamily="18" charset="0"/>
              </a:rPr>
              <a:t>key –It should be str.</a:t>
            </a:r>
          </a:p>
          <a:p>
            <a:pPr marL="0" indent="0">
              <a:buNone/>
            </a:pPr>
            <a:r>
              <a:rPr lang="en-US" sz="1800" dirty="0">
                <a:solidFill>
                  <a:schemeClr val="tx1"/>
                </a:solidFill>
                <a:cs typeface="Times New Roman" panose="02020603050405020304" pitchFamily="18" charset="0"/>
              </a:rPr>
              <a:t>value – It can be any pickleable Python object.</a:t>
            </a:r>
          </a:p>
          <a:p>
            <a:pPr marL="0" indent="0">
              <a:buNone/>
            </a:pPr>
            <a:r>
              <a:rPr lang="en-US" sz="1800" dirty="0">
                <a:solidFill>
                  <a:schemeClr val="tx1"/>
                </a:solidFill>
                <a:cs typeface="Times New Roman" panose="02020603050405020304" pitchFamily="18" charset="0"/>
              </a:rPr>
              <a:t>timeout – It is number of seconds the value should be stored in the cache. Timeout of None will cache the value forever. A timeout of 0 won’t cache the value.</a:t>
            </a:r>
          </a:p>
          <a:p>
            <a:pPr marL="0" indent="0">
              <a:buNone/>
            </a:pPr>
            <a:r>
              <a:rPr lang="en-US" sz="1800" dirty="0">
                <a:solidFill>
                  <a:schemeClr val="tx1"/>
                </a:solidFill>
                <a:cs typeface="Times New Roman" panose="02020603050405020304" pitchFamily="18" charset="0"/>
              </a:rPr>
              <a:t>version – It is an int. You can set cache with same key but different version.</a:t>
            </a:r>
          </a:p>
          <a:p>
            <a:pPr marL="0" indent="0">
              <a:buNone/>
            </a:pPr>
            <a:endParaRPr lang="en-US" sz="1800" dirty="0">
              <a:solidFill>
                <a:schemeClr val="tx1"/>
              </a:solidFill>
              <a:cs typeface="Times New Roman" panose="02020603050405020304" pitchFamily="18" charset="0"/>
            </a:endParaRPr>
          </a:p>
          <a:p>
            <a:pPr marL="0" indent="0">
              <a:buNone/>
            </a:pPr>
            <a:r>
              <a:rPr lang="en-US" sz="1800" dirty="0" err="1">
                <a:solidFill>
                  <a:schemeClr val="tx1"/>
                </a:solidFill>
                <a:cs typeface="Times New Roman" panose="02020603050405020304" pitchFamily="18" charset="0"/>
              </a:rPr>
              <a:t>cache.get</a:t>
            </a:r>
            <a:r>
              <a:rPr lang="en-US" sz="1800" dirty="0">
                <a:solidFill>
                  <a:schemeClr val="tx1"/>
                </a:solidFill>
                <a:cs typeface="Times New Roman" panose="02020603050405020304" pitchFamily="18" charset="0"/>
              </a:rPr>
              <a:t>(key, default=None, version=None) – This method is used to get cache. If the key doesn’t exists in the cache, it returns None.</a:t>
            </a:r>
          </a:p>
          <a:p>
            <a:pPr marL="0" indent="0">
              <a:buNone/>
            </a:pPr>
            <a:r>
              <a:rPr lang="en-US" sz="1800" dirty="0">
                <a:solidFill>
                  <a:schemeClr val="tx1"/>
                </a:solidFill>
                <a:cs typeface="Times New Roman" panose="02020603050405020304" pitchFamily="18" charset="0"/>
              </a:rPr>
              <a:t>Where,</a:t>
            </a:r>
          </a:p>
          <a:p>
            <a:pPr marL="0" indent="0">
              <a:buNone/>
            </a:pPr>
            <a:r>
              <a:rPr lang="en-US" sz="1800" dirty="0">
                <a:solidFill>
                  <a:schemeClr val="tx1"/>
                </a:solidFill>
                <a:cs typeface="Times New Roman" panose="02020603050405020304" pitchFamily="18" charset="0"/>
              </a:rPr>
              <a:t>default – This specifies which value to return if the object doesn’t exist in the cache. </a:t>
            </a:r>
          </a:p>
        </p:txBody>
      </p:sp>
    </p:spTree>
    <p:extLst>
      <p:ext uri="{BB962C8B-B14F-4D97-AF65-F5344CB8AC3E}">
        <p14:creationId xmlns:p14="http://schemas.microsoft.com/office/powerpoint/2010/main" val="189975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895D-4D95-4D0C-9938-52DCB141F4A6}"/>
              </a:ext>
            </a:extLst>
          </p:cNvPr>
          <p:cNvSpPr>
            <a:spLocks noGrp="1"/>
          </p:cNvSpPr>
          <p:nvPr>
            <p:ph type="title"/>
          </p:nvPr>
        </p:nvSpPr>
        <p:spPr/>
        <p:txBody>
          <a:bodyPr/>
          <a:lstStyle/>
          <a:p>
            <a:r>
              <a:rPr lang="en-US" dirty="0"/>
              <a:t>Low level </a:t>
            </a:r>
            <a:r>
              <a:rPr lang="en-US" dirty="0" err="1"/>
              <a:t>api</a:t>
            </a:r>
            <a:endParaRPr lang="en-US" dirty="0"/>
          </a:p>
        </p:txBody>
      </p:sp>
      <p:sp>
        <p:nvSpPr>
          <p:cNvPr id="6" name="Content Placeholder 2">
            <a:extLst>
              <a:ext uri="{FF2B5EF4-FFF2-40B4-BE49-F238E27FC236}">
                <a16:creationId xmlns:a16="http://schemas.microsoft.com/office/drawing/2014/main" id="{04CC390A-F5C3-457F-A094-5F2A779D3DAD}"/>
              </a:ext>
            </a:extLst>
          </p:cNvPr>
          <p:cNvSpPr>
            <a:spLocks noGrp="1"/>
          </p:cNvSpPr>
          <p:nvPr>
            <p:ph idx="1"/>
          </p:nvPr>
        </p:nvSpPr>
        <p:spPr>
          <a:xfrm>
            <a:off x="581025" y="2181225"/>
            <a:ext cx="11029950" cy="3678238"/>
          </a:xfrm>
        </p:spPr>
        <p:txBody>
          <a:bodyPr>
            <a:normAutofit fontScale="85000" lnSpcReduction="20000"/>
          </a:bodyPr>
          <a:lstStyle/>
          <a:p>
            <a:pPr marL="0" indent="0">
              <a:buNone/>
            </a:pPr>
            <a:r>
              <a:rPr lang="en-US" sz="1800" dirty="0">
                <a:solidFill>
                  <a:schemeClr val="tx1"/>
                </a:solidFill>
                <a:cs typeface="Times New Roman" panose="02020603050405020304" pitchFamily="18" charset="0"/>
              </a:rPr>
              <a:t>from </a:t>
            </a:r>
            <a:r>
              <a:rPr lang="en-US" sz="1800" dirty="0" err="1">
                <a:solidFill>
                  <a:schemeClr val="tx1"/>
                </a:solidFill>
                <a:cs typeface="Times New Roman" panose="02020603050405020304" pitchFamily="18" charset="0"/>
              </a:rPr>
              <a:t>django.core.cache</a:t>
            </a:r>
            <a:r>
              <a:rPr lang="en-US" sz="1800" dirty="0">
                <a:solidFill>
                  <a:schemeClr val="tx1"/>
                </a:solidFill>
                <a:cs typeface="Times New Roman" panose="02020603050405020304" pitchFamily="18" charset="0"/>
              </a:rPr>
              <a:t> import cache</a:t>
            </a:r>
          </a:p>
          <a:p>
            <a:pPr marL="0" indent="0">
              <a:buNone/>
            </a:pPr>
            <a:r>
              <a:rPr lang="en-US" sz="1800" dirty="0" err="1">
                <a:solidFill>
                  <a:schemeClr val="tx1"/>
                </a:solidFill>
                <a:cs typeface="Times New Roman" panose="02020603050405020304" pitchFamily="18" charset="0"/>
              </a:rPr>
              <a:t>cache.add</a:t>
            </a:r>
            <a:r>
              <a:rPr lang="en-US" sz="1800" dirty="0">
                <a:solidFill>
                  <a:schemeClr val="tx1"/>
                </a:solidFill>
                <a:cs typeface="Times New Roman" panose="02020603050405020304" pitchFamily="18" charset="0"/>
              </a:rPr>
              <a:t>(key, value, timeout=DEFAULT_TIMEOUT, version=None) – This method is used to add a key only if it doesn’t already exist. It takes the same parameters as set(), but it will not attempt to update the cache if the key specified is already present. If you need to know whether add() stored a value in the cache, you can check the return value. It will return True if the value was stored, False otherwise.</a:t>
            </a:r>
          </a:p>
          <a:p>
            <a:pPr marL="0" indent="0">
              <a:buNone/>
            </a:pPr>
            <a:endParaRPr lang="en-US" sz="1800" dirty="0">
              <a:solidFill>
                <a:schemeClr val="tx1"/>
              </a:solidFill>
              <a:cs typeface="Times New Roman" panose="02020603050405020304" pitchFamily="18" charset="0"/>
            </a:endParaRPr>
          </a:p>
          <a:p>
            <a:pPr marL="0" indent="0">
              <a:buNone/>
            </a:pPr>
            <a:r>
              <a:rPr lang="en-US" sz="1800" dirty="0" err="1">
                <a:solidFill>
                  <a:schemeClr val="tx1"/>
                </a:solidFill>
                <a:cs typeface="Times New Roman" panose="02020603050405020304" pitchFamily="18" charset="0"/>
              </a:rPr>
              <a:t>cache.get_or_set</a:t>
            </a:r>
            <a:r>
              <a:rPr lang="en-US" sz="1800" dirty="0">
                <a:solidFill>
                  <a:schemeClr val="tx1"/>
                </a:solidFill>
                <a:cs typeface="Times New Roman" panose="02020603050405020304" pitchFamily="18" charset="0"/>
              </a:rPr>
              <a:t>(key, default, timeout=DEFAULT_TIMEOUT, version=None) – This method is used to get a key’s value or set a value if the key isn’t in the cache. It takes the same parameters as get() but the default is set as the new cache value for that key, rather than returned. You can also pass any callable as a default value.</a:t>
            </a:r>
          </a:p>
          <a:p>
            <a:pPr marL="0" indent="0">
              <a:buNone/>
            </a:pPr>
            <a:endParaRPr lang="en-US" sz="1800" dirty="0">
              <a:solidFill>
                <a:schemeClr val="tx1"/>
              </a:solidFill>
              <a:cs typeface="Times New Roman" panose="02020603050405020304" pitchFamily="18" charset="0"/>
            </a:endParaRPr>
          </a:p>
          <a:p>
            <a:pPr marL="0" indent="0">
              <a:buNone/>
            </a:pPr>
            <a:r>
              <a:rPr lang="en-US" sz="1800" dirty="0" err="1">
                <a:solidFill>
                  <a:schemeClr val="tx1"/>
                </a:solidFill>
                <a:cs typeface="Times New Roman" panose="02020603050405020304" pitchFamily="18" charset="0"/>
              </a:rPr>
              <a:t>cache.set_many</a:t>
            </a:r>
            <a:r>
              <a:rPr lang="en-US" sz="1800" dirty="0">
                <a:solidFill>
                  <a:schemeClr val="tx1"/>
                </a:solidFill>
                <a:cs typeface="Times New Roman" panose="02020603050405020304" pitchFamily="18" charset="0"/>
              </a:rPr>
              <a:t>(</a:t>
            </a:r>
            <a:r>
              <a:rPr lang="en-US" sz="1800" dirty="0" err="1">
                <a:solidFill>
                  <a:schemeClr val="tx1"/>
                </a:solidFill>
                <a:cs typeface="Times New Roman" panose="02020603050405020304" pitchFamily="18" charset="0"/>
              </a:rPr>
              <a:t>dict</a:t>
            </a:r>
            <a:r>
              <a:rPr lang="en-US" sz="1800" dirty="0">
                <a:solidFill>
                  <a:schemeClr val="tx1"/>
                </a:solidFill>
                <a:cs typeface="Times New Roman" panose="02020603050405020304" pitchFamily="18" charset="0"/>
              </a:rPr>
              <a:t>, timeout) – This method is used to set multiple values more efficiently, use </a:t>
            </a:r>
            <a:r>
              <a:rPr lang="en-US" sz="1800" dirty="0" err="1">
                <a:solidFill>
                  <a:schemeClr val="tx1"/>
                </a:solidFill>
                <a:cs typeface="Times New Roman" panose="02020603050405020304" pitchFamily="18" charset="0"/>
              </a:rPr>
              <a:t>set_many</a:t>
            </a:r>
            <a:r>
              <a:rPr lang="en-US" sz="1800" dirty="0">
                <a:solidFill>
                  <a:schemeClr val="tx1"/>
                </a:solidFill>
                <a:cs typeface="Times New Roman" panose="02020603050405020304" pitchFamily="18" charset="0"/>
              </a:rPr>
              <a:t>() to pass a dictionary of key-value pairs.</a:t>
            </a:r>
          </a:p>
          <a:p>
            <a:pPr marL="0" indent="0">
              <a:buNone/>
            </a:pPr>
            <a:endParaRPr lang="en-US" sz="1800" dirty="0">
              <a:solidFill>
                <a:schemeClr val="tx1"/>
              </a:solidFill>
              <a:cs typeface="Times New Roman" panose="02020603050405020304" pitchFamily="18" charset="0"/>
            </a:endParaRPr>
          </a:p>
          <a:p>
            <a:pPr marL="0" indent="0">
              <a:buNone/>
            </a:pPr>
            <a:r>
              <a:rPr lang="en-US" sz="1800" dirty="0" err="1">
                <a:solidFill>
                  <a:schemeClr val="tx1"/>
                </a:solidFill>
                <a:cs typeface="Times New Roman" panose="02020603050405020304" pitchFamily="18" charset="0"/>
              </a:rPr>
              <a:t>cache.get_many</a:t>
            </a:r>
            <a:r>
              <a:rPr lang="en-US" sz="1800" dirty="0">
                <a:solidFill>
                  <a:schemeClr val="tx1"/>
                </a:solidFill>
                <a:cs typeface="Times New Roman" panose="02020603050405020304" pitchFamily="18" charset="0"/>
              </a:rPr>
              <a:t>(keys, version=None) - There’s also a </a:t>
            </a:r>
            <a:r>
              <a:rPr lang="en-US" sz="1800" dirty="0" err="1">
                <a:solidFill>
                  <a:schemeClr val="tx1"/>
                </a:solidFill>
                <a:cs typeface="Times New Roman" panose="02020603050405020304" pitchFamily="18" charset="0"/>
              </a:rPr>
              <a:t>get_many</a:t>
            </a:r>
            <a:r>
              <a:rPr lang="en-US" sz="1800" dirty="0">
                <a:solidFill>
                  <a:schemeClr val="tx1"/>
                </a:solidFill>
                <a:cs typeface="Times New Roman" panose="02020603050405020304" pitchFamily="18" charset="0"/>
              </a:rPr>
              <a:t>() interface that only hits the cache once. </a:t>
            </a:r>
            <a:r>
              <a:rPr lang="en-US" sz="1800" dirty="0" err="1">
                <a:solidFill>
                  <a:schemeClr val="tx1"/>
                </a:solidFill>
                <a:cs typeface="Times New Roman" panose="02020603050405020304" pitchFamily="18" charset="0"/>
              </a:rPr>
              <a:t>get_many</a:t>
            </a:r>
            <a:r>
              <a:rPr lang="en-US" sz="1800" dirty="0">
                <a:solidFill>
                  <a:schemeClr val="tx1"/>
                </a:solidFill>
                <a:cs typeface="Times New Roman" panose="02020603050405020304" pitchFamily="18" charset="0"/>
              </a:rPr>
              <a:t>() returns a dictionary with all the keys you asked for that actually exist in the cache (and haven’t expired).</a:t>
            </a:r>
          </a:p>
        </p:txBody>
      </p:sp>
    </p:spTree>
    <p:extLst>
      <p:ext uri="{BB962C8B-B14F-4D97-AF65-F5344CB8AC3E}">
        <p14:creationId xmlns:p14="http://schemas.microsoft.com/office/powerpoint/2010/main" val="415414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5" end="5"/>
                                            </p:txEl>
                                          </p:spTgt>
                                        </p:tgtEl>
                                        <p:attrNameLst>
                                          <p:attrName>style.visibility</p:attrName>
                                        </p:attrNameLst>
                                      </p:cBhvr>
                                      <p:to>
                                        <p:strVal val="visible"/>
                                      </p:to>
                                    </p:set>
                                    <p:animEffect transition="in" filter="fade">
                                      <p:cBhvr>
                                        <p:cTn id="22" dur="500"/>
                                        <p:tgtEl>
                                          <p:spTgt spid="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fade">
                                      <p:cBhvr>
                                        <p:cTn id="2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895D-4D95-4D0C-9938-52DCB141F4A6}"/>
              </a:ext>
            </a:extLst>
          </p:cNvPr>
          <p:cNvSpPr>
            <a:spLocks noGrp="1"/>
          </p:cNvSpPr>
          <p:nvPr>
            <p:ph type="title"/>
          </p:nvPr>
        </p:nvSpPr>
        <p:spPr/>
        <p:txBody>
          <a:bodyPr/>
          <a:lstStyle/>
          <a:p>
            <a:r>
              <a:rPr lang="en-US" dirty="0"/>
              <a:t>Low level </a:t>
            </a:r>
            <a:r>
              <a:rPr lang="en-US" dirty="0" err="1"/>
              <a:t>api</a:t>
            </a:r>
            <a:endParaRPr lang="en-US" dirty="0"/>
          </a:p>
        </p:txBody>
      </p:sp>
      <p:sp>
        <p:nvSpPr>
          <p:cNvPr id="7" name="Content Placeholder 2">
            <a:extLst>
              <a:ext uri="{FF2B5EF4-FFF2-40B4-BE49-F238E27FC236}">
                <a16:creationId xmlns:a16="http://schemas.microsoft.com/office/drawing/2014/main" id="{3BBCE496-A4A3-445A-9C82-9B347A619DC4}"/>
              </a:ext>
            </a:extLst>
          </p:cNvPr>
          <p:cNvSpPr>
            <a:spLocks noGrp="1"/>
          </p:cNvSpPr>
          <p:nvPr>
            <p:ph idx="1"/>
          </p:nvPr>
        </p:nvSpPr>
        <p:spPr>
          <a:xfrm>
            <a:off x="581025" y="2181225"/>
            <a:ext cx="11029950" cy="3678238"/>
          </a:xfrm>
        </p:spPr>
        <p:txBody>
          <a:bodyPr>
            <a:normAutofit fontScale="92500" lnSpcReduction="10000"/>
          </a:bodyPr>
          <a:lstStyle/>
          <a:p>
            <a:pPr marL="0" indent="0">
              <a:buNone/>
            </a:pPr>
            <a:r>
              <a:rPr lang="en-US" sz="1800" dirty="0">
                <a:solidFill>
                  <a:schemeClr val="tx1"/>
                </a:solidFill>
                <a:cs typeface="Times New Roman" panose="02020603050405020304" pitchFamily="18" charset="0"/>
              </a:rPr>
              <a:t>from </a:t>
            </a:r>
            <a:r>
              <a:rPr lang="en-US" sz="1800" dirty="0" err="1">
                <a:solidFill>
                  <a:schemeClr val="tx1"/>
                </a:solidFill>
                <a:cs typeface="Times New Roman" panose="02020603050405020304" pitchFamily="18" charset="0"/>
              </a:rPr>
              <a:t>django.core.cache</a:t>
            </a:r>
            <a:r>
              <a:rPr lang="en-US" sz="1800" dirty="0">
                <a:solidFill>
                  <a:schemeClr val="tx1"/>
                </a:solidFill>
                <a:cs typeface="Times New Roman" panose="02020603050405020304" pitchFamily="18" charset="0"/>
              </a:rPr>
              <a:t> import cache</a:t>
            </a:r>
          </a:p>
          <a:p>
            <a:pPr marL="0" indent="0">
              <a:buNone/>
            </a:pPr>
            <a:r>
              <a:rPr lang="en-US" sz="1800" dirty="0" err="1">
                <a:solidFill>
                  <a:schemeClr val="tx1"/>
                </a:solidFill>
                <a:cs typeface="Times New Roman" panose="02020603050405020304" pitchFamily="18" charset="0"/>
              </a:rPr>
              <a:t>cache.delete</a:t>
            </a:r>
            <a:r>
              <a:rPr lang="en-US" sz="1800" dirty="0">
                <a:solidFill>
                  <a:schemeClr val="tx1"/>
                </a:solidFill>
                <a:cs typeface="Times New Roman" panose="02020603050405020304" pitchFamily="18" charset="0"/>
              </a:rPr>
              <a:t>(key, version=None) – This method is used to delete keys explicitly to clear the cache for a particular object.</a:t>
            </a:r>
          </a:p>
          <a:p>
            <a:pPr marL="0" indent="0">
              <a:buNone/>
            </a:pPr>
            <a:endParaRPr lang="en-US" sz="1800" dirty="0">
              <a:solidFill>
                <a:schemeClr val="tx1"/>
              </a:solidFill>
              <a:cs typeface="Times New Roman" panose="02020603050405020304" pitchFamily="18" charset="0"/>
            </a:endParaRPr>
          </a:p>
          <a:p>
            <a:pPr marL="0" indent="0">
              <a:buNone/>
            </a:pPr>
            <a:r>
              <a:rPr lang="en-US" sz="1800" dirty="0" err="1">
                <a:solidFill>
                  <a:schemeClr val="tx1"/>
                </a:solidFill>
                <a:cs typeface="Times New Roman" panose="02020603050405020304" pitchFamily="18" charset="0"/>
              </a:rPr>
              <a:t>cache.delete_many</a:t>
            </a:r>
            <a:r>
              <a:rPr lang="en-US" sz="1800" dirty="0">
                <a:solidFill>
                  <a:schemeClr val="tx1"/>
                </a:solidFill>
                <a:cs typeface="Times New Roman" panose="02020603050405020304" pitchFamily="18" charset="0"/>
              </a:rPr>
              <a:t>(keys, version=None) – This method is used to clear a bunch of keys at once. It can take a list of keys to be cleared.</a:t>
            </a:r>
          </a:p>
          <a:p>
            <a:pPr marL="0" indent="0">
              <a:buNone/>
            </a:pPr>
            <a:endParaRPr lang="en-US" sz="1800" dirty="0">
              <a:solidFill>
                <a:schemeClr val="tx1"/>
              </a:solidFill>
              <a:cs typeface="Times New Roman" panose="02020603050405020304" pitchFamily="18" charset="0"/>
            </a:endParaRPr>
          </a:p>
          <a:p>
            <a:pPr marL="0" indent="0">
              <a:buNone/>
            </a:pPr>
            <a:r>
              <a:rPr lang="en-US" sz="1800" dirty="0" err="1">
                <a:solidFill>
                  <a:schemeClr val="tx1"/>
                </a:solidFill>
                <a:cs typeface="Times New Roman" panose="02020603050405020304" pitchFamily="18" charset="0"/>
              </a:rPr>
              <a:t>cache.clear</a:t>
            </a:r>
            <a:r>
              <a:rPr lang="en-US" sz="1800" dirty="0">
                <a:solidFill>
                  <a:schemeClr val="tx1"/>
                </a:solidFill>
                <a:cs typeface="Times New Roman" panose="02020603050405020304" pitchFamily="18" charset="0"/>
              </a:rPr>
              <a:t>() – This method is used to delete all the keys in the cache. Be careful with this; clear() will remove everything from the cache, not just the keys set by your application.</a:t>
            </a:r>
          </a:p>
          <a:p>
            <a:pPr marL="0" indent="0">
              <a:buNone/>
            </a:pPr>
            <a:endParaRPr lang="en-US" sz="1800" dirty="0">
              <a:solidFill>
                <a:schemeClr val="tx1"/>
              </a:solidFill>
              <a:cs typeface="Times New Roman" panose="02020603050405020304" pitchFamily="18" charset="0"/>
            </a:endParaRPr>
          </a:p>
          <a:p>
            <a:pPr marL="0" indent="0">
              <a:buNone/>
            </a:pPr>
            <a:r>
              <a:rPr lang="en-US" sz="1800" dirty="0" err="1">
                <a:solidFill>
                  <a:schemeClr val="tx1"/>
                </a:solidFill>
                <a:cs typeface="Times New Roman" panose="02020603050405020304" pitchFamily="18" charset="0"/>
              </a:rPr>
              <a:t>cache.touch</a:t>
            </a:r>
            <a:r>
              <a:rPr lang="en-US" sz="1800" dirty="0">
                <a:solidFill>
                  <a:schemeClr val="tx1"/>
                </a:solidFill>
                <a:cs typeface="Times New Roman" panose="02020603050405020304" pitchFamily="18" charset="0"/>
              </a:rPr>
              <a:t>(key, timeout=DEFAULT_TIMEOUT, version=None) – This method is used to set a new expiration for a key. touch() returns True if the key was successfully touched, False otherwise.</a:t>
            </a:r>
          </a:p>
          <a:p>
            <a:pPr marL="0" indent="0">
              <a:buNone/>
            </a:pP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928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animEffect transition="in" filter="fade">
                                      <p:cBhvr>
                                        <p:cTn id="27"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0895D-4D95-4D0C-9938-52DCB141F4A6}"/>
              </a:ext>
            </a:extLst>
          </p:cNvPr>
          <p:cNvSpPr>
            <a:spLocks noGrp="1"/>
          </p:cNvSpPr>
          <p:nvPr>
            <p:ph type="title"/>
          </p:nvPr>
        </p:nvSpPr>
        <p:spPr/>
        <p:txBody>
          <a:bodyPr/>
          <a:lstStyle/>
          <a:p>
            <a:r>
              <a:rPr lang="en-US" dirty="0"/>
              <a:t>Low level </a:t>
            </a:r>
            <a:r>
              <a:rPr lang="en-US" dirty="0" err="1"/>
              <a:t>api</a:t>
            </a:r>
            <a:endParaRPr lang="en-US" dirty="0"/>
          </a:p>
        </p:txBody>
      </p:sp>
      <p:sp>
        <p:nvSpPr>
          <p:cNvPr id="8" name="Content Placeholder 2">
            <a:extLst>
              <a:ext uri="{FF2B5EF4-FFF2-40B4-BE49-F238E27FC236}">
                <a16:creationId xmlns:a16="http://schemas.microsoft.com/office/drawing/2014/main" id="{BE88F998-9D48-481B-AF1D-3B5CB4A67AB9}"/>
              </a:ext>
            </a:extLst>
          </p:cNvPr>
          <p:cNvSpPr>
            <a:spLocks noGrp="1"/>
          </p:cNvSpPr>
          <p:nvPr>
            <p:ph idx="1"/>
          </p:nvPr>
        </p:nvSpPr>
        <p:spPr>
          <a:xfrm>
            <a:off x="581025" y="2181225"/>
            <a:ext cx="11029950" cy="3678238"/>
          </a:xfrm>
        </p:spPr>
        <p:txBody>
          <a:bodyPr>
            <a:normAutofit/>
          </a:bodyPr>
          <a:lstStyle/>
          <a:p>
            <a:pPr marL="0" indent="0">
              <a:buNone/>
            </a:pPr>
            <a:r>
              <a:rPr lang="en-US" sz="1800" dirty="0">
                <a:solidFill>
                  <a:schemeClr val="tx1"/>
                </a:solidFill>
                <a:cs typeface="Times New Roman" panose="02020603050405020304" pitchFamily="18" charset="0"/>
              </a:rPr>
              <a:t>from </a:t>
            </a:r>
            <a:r>
              <a:rPr lang="en-US" sz="1800" dirty="0" err="1">
                <a:solidFill>
                  <a:schemeClr val="tx1"/>
                </a:solidFill>
                <a:cs typeface="Times New Roman" panose="02020603050405020304" pitchFamily="18" charset="0"/>
              </a:rPr>
              <a:t>django.core.cache</a:t>
            </a:r>
            <a:r>
              <a:rPr lang="en-US" sz="1800" dirty="0">
                <a:solidFill>
                  <a:schemeClr val="tx1"/>
                </a:solidFill>
                <a:cs typeface="Times New Roman" panose="02020603050405020304" pitchFamily="18" charset="0"/>
              </a:rPr>
              <a:t> import cache</a:t>
            </a:r>
          </a:p>
          <a:p>
            <a:pPr marL="0" indent="0">
              <a:buNone/>
            </a:pPr>
            <a:r>
              <a:rPr lang="en-US" sz="1800" dirty="0" err="1">
                <a:solidFill>
                  <a:schemeClr val="tx1"/>
                </a:solidFill>
                <a:cs typeface="Times New Roman" panose="02020603050405020304" pitchFamily="18" charset="0"/>
              </a:rPr>
              <a:t>cache.incr</a:t>
            </a:r>
            <a:r>
              <a:rPr lang="en-US" sz="1800" dirty="0">
                <a:solidFill>
                  <a:schemeClr val="tx1"/>
                </a:solidFill>
                <a:cs typeface="Times New Roman" panose="02020603050405020304" pitchFamily="18" charset="0"/>
              </a:rPr>
              <a:t>(key, delta=1, version=None) </a:t>
            </a:r>
          </a:p>
          <a:p>
            <a:pPr marL="0" indent="0">
              <a:buNone/>
            </a:pPr>
            <a:r>
              <a:rPr lang="en-US" sz="1800" dirty="0" err="1">
                <a:solidFill>
                  <a:schemeClr val="tx1"/>
                </a:solidFill>
                <a:cs typeface="Times New Roman" panose="02020603050405020304" pitchFamily="18" charset="0"/>
              </a:rPr>
              <a:t>cache.decr</a:t>
            </a:r>
            <a:r>
              <a:rPr lang="en-US" sz="1800" dirty="0">
                <a:solidFill>
                  <a:schemeClr val="tx1"/>
                </a:solidFill>
                <a:cs typeface="Times New Roman" panose="02020603050405020304" pitchFamily="18" charset="0"/>
              </a:rPr>
              <a:t>(key, delta=1, version=None)</a:t>
            </a:r>
          </a:p>
          <a:p>
            <a:pPr marL="0" indent="0">
              <a:buNone/>
            </a:pPr>
            <a:r>
              <a:rPr lang="en-US" dirty="0" err="1">
                <a:solidFill>
                  <a:schemeClr val="tx1"/>
                </a:solidFill>
                <a:cs typeface="Times New Roman" panose="02020603050405020304" pitchFamily="18" charset="0"/>
              </a:rPr>
              <a:t>cache.close</a:t>
            </a:r>
            <a:r>
              <a:rPr lang="en-US" dirty="0">
                <a:solidFill>
                  <a:schemeClr val="tx1"/>
                </a:solidFill>
                <a:cs typeface="Times New Roman" panose="02020603050405020304" pitchFamily="18" charset="0"/>
              </a:rPr>
              <a:t>() - You can close the connection to your cache with close() if implemented by the cache backend.</a:t>
            </a:r>
          </a:p>
          <a:p>
            <a:pPr marL="0" indent="0">
              <a:buNone/>
            </a:pPr>
            <a:endParaRPr lang="en-US" sz="1800" dirty="0">
              <a:solidFill>
                <a:schemeClr val="tx1"/>
              </a:solidFill>
              <a:cs typeface="Times New Roman" panose="02020603050405020304" pitchFamily="18" charset="0"/>
            </a:endParaRPr>
          </a:p>
          <a:p>
            <a:pPr marL="0" indent="0">
              <a:buNone/>
            </a:pPr>
            <a:endParaRPr lang="en-US" sz="1800" dirty="0">
              <a:solidFill>
                <a:schemeClr val="tx1"/>
              </a:solidFill>
              <a:cs typeface="Times New Roman" panose="02020603050405020304" pitchFamily="18" charset="0"/>
            </a:endParaRPr>
          </a:p>
          <a:p>
            <a:pPr marL="0" indent="0">
              <a:buNone/>
            </a:pPr>
            <a:r>
              <a:rPr lang="en-US" sz="1800" dirty="0">
                <a:solidFill>
                  <a:schemeClr val="tx1"/>
                </a:solidFill>
                <a:cs typeface="Times New Roman" panose="02020603050405020304" pitchFamily="18" charset="0"/>
              </a:rPr>
              <a:t>You can also increment or decrement a key that already exists using the </a:t>
            </a:r>
            <a:r>
              <a:rPr lang="en-US" sz="1800" dirty="0" err="1">
                <a:solidFill>
                  <a:schemeClr val="tx1"/>
                </a:solidFill>
                <a:cs typeface="Times New Roman" panose="02020603050405020304" pitchFamily="18" charset="0"/>
              </a:rPr>
              <a:t>incr</a:t>
            </a:r>
            <a:r>
              <a:rPr lang="en-US" sz="1800" dirty="0">
                <a:solidFill>
                  <a:schemeClr val="tx1"/>
                </a:solidFill>
                <a:cs typeface="Times New Roman" panose="02020603050405020304" pitchFamily="18" charset="0"/>
              </a:rPr>
              <a:t>() or </a:t>
            </a:r>
            <a:r>
              <a:rPr lang="en-US" sz="1800" dirty="0" err="1">
                <a:solidFill>
                  <a:schemeClr val="tx1"/>
                </a:solidFill>
                <a:cs typeface="Times New Roman" panose="02020603050405020304" pitchFamily="18" charset="0"/>
              </a:rPr>
              <a:t>decr</a:t>
            </a:r>
            <a:r>
              <a:rPr lang="en-US" sz="1800" dirty="0">
                <a:solidFill>
                  <a:schemeClr val="tx1"/>
                </a:solidFill>
                <a:cs typeface="Times New Roman" panose="02020603050405020304" pitchFamily="18" charset="0"/>
              </a:rPr>
              <a:t>() methods, respectively. By default, the existing cache value will be incremented or decremented by 1. Other increment/decrement values can be specified by providing an argument to the increment/decrement call. A </a:t>
            </a:r>
            <a:r>
              <a:rPr lang="en-US" sz="1800" dirty="0" err="1">
                <a:solidFill>
                  <a:schemeClr val="tx1"/>
                </a:solidFill>
                <a:cs typeface="Times New Roman" panose="02020603050405020304" pitchFamily="18" charset="0"/>
              </a:rPr>
              <a:t>ValueError</a:t>
            </a:r>
            <a:r>
              <a:rPr lang="en-US" sz="1800" dirty="0">
                <a:solidFill>
                  <a:schemeClr val="tx1"/>
                </a:solidFill>
                <a:cs typeface="Times New Roman" panose="02020603050405020304" pitchFamily="18" charset="0"/>
              </a:rPr>
              <a:t> will be raised if you attempt to increment or decrement a nonexistent cache key.</a:t>
            </a:r>
          </a:p>
        </p:txBody>
      </p:sp>
    </p:spTree>
    <p:extLst>
      <p:ext uri="{BB962C8B-B14F-4D97-AF65-F5344CB8AC3E}">
        <p14:creationId xmlns:p14="http://schemas.microsoft.com/office/powerpoint/2010/main" val="317341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fade">
                                      <p:cBhvr>
                                        <p:cTn id="2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59DC9-443E-4E87-BC29-8CF17CD21811}"/>
              </a:ext>
            </a:extLst>
          </p:cNvPr>
          <p:cNvSpPr>
            <a:spLocks noGrp="1"/>
          </p:cNvSpPr>
          <p:nvPr>
            <p:ph type="title"/>
          </p:nvPr>
        </p:nvSpPr>
        <p:spPr/>
        <p:txBody>
          <a:bodyPr/>
          <a:lstStyle/>
          <a:p>
            <a:r>
              <a:rPr lang="en-US" dirty="0"/>
              <a:t>signal</a:t>
            </a:r>
          </a:p>
        </p:txBody>
      </p:sp>
      <p:sp>
        <p:nvSpPr>
          <p:cNvPr id="3" name="Content Placeholder 2">
            <a:extLst>
              <a:ext uri="{FF2B5EF4-FFF2-40B4-BE49-F238E27FC236}">
                <a16:creationId xmlns:a16="http://schemas.microsoft.com/office/drawing/2014/main" id="{E5C3FB79-479D-4787-9C5C-E7204CE9143E}"/>
              </a:ext>
            </a:extLst>
          </p:cNvPr>
          <p:cNvSpPr txBox="1">
            <a:spLocks/>
          </p:cNvSpPr>
          <p:nvPr/>
        </p:nvSpPr>
        <p:spPr>
          <a:xfrm>
            <a:off x="575894" y="2139517"/>
            <a:ext cx="10838866" cy="424386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The signals are utilities that allow us to associate events with actions. </a:t>
            </a:r>
          </a:p>
          <a:p>
            <a:pPr marL="0" indent="0">
              <a:buFont typeface="Wingdings 2" panose="05020102010507070707" pitchFamily="18" charset="2"/>
              <a:buNone/>
            </a:pPr>
            <a:r>
              <a:rPr lang="en-US" sz="2000" dirty="0">
                <a:solidFill>
                  <a:schemeClr val="tx1"/>
                </a:solidFill>
                <a:cs typeface="Times New Roman" panose="02020603050405020304" pitchFamily="18" charset="0"/>
              </a:rPr>
              <a:t>Signals allow certain senders to notify a set of receivers that some action has taken place.</a:t>
            </a:r>
          </a:p>
          <a:p>
            <a:r>
              <a:rPr lang="en-US" sz="2000" dirty="0">
                <a:solidFill>
                  <a:schemeClr val="tx1"/>
                </a:solidFill>
                <a:cs typeface="Times New Roman" panose="02020603050405020304" pitchFamily="18" charset="0"/>
              </a:rPr>
              <a:t>Login and Logout Signals</a:t>
            </a:r>
          </a:p>
          <a:p>
            <a:r>
              <a:rPr lang="en-US" sz="2000" dirty="0">
                <a:solidFill>
                  <a:schemeClr val="tx1"/>
                </a:solidFill>
                <a:cs typeface="Times New Roman" panose="02020603050405020304" pitchFamily="18" charset="0"/>
              </a:rPr>
              <a:t>Model Signals</a:t>
            </a:r>
          </a:p>
          <a:p>
            <a:r>
              <a:rPr lang="en-US" sz="2000" dirty="0">
                <a:solidFill>
                  <a:schemeClr val="tx1"/>
                </a:solidFill>
                <a:cs typeface="Times New Roman" panose="02020603050405020304" pitchFamily="18" charset="0"/>
              </a:rPr>
              <a:t>Management Signals</a:t>
            </a:r>
          </a:p>
          <a:p>
            <a:r>
              <a:rPr lang="en-US" sz="2000" dirty="0">
                <a:solidFill>
                  <a:schemeClr val="tx1"/>
                </a:solidFill>
                <a:cs typeface="Times New Roman" panose="02020603050405020304" pitchFamily="18" charset="0"/>
              </a:rPr>
              <a:t>Request/Response Signals</a:t>
            </a:r>
          </a:p>
          <a:p>
            <a:r>
              <a:rPr lang="en-US" sz="2000" dirty="0">
                <a:solidFill>
                  <a:schemeClr val="tx1"/>
                </a:solidFill>
                <a:cs typeface="Times New Roman" panose="02020603050405020304" pitchFamily="18" charset="0"/>
              </a:rPr>
              <a:t>Test Signals</a:t>
            </a:r>
          </a:p>
          <a:p>
            <a:r>
              <a:rPr lang="en-US" sz="2000" dirty="0">
                <a:solidFill>
                  <a:schemeClr val="tx1"/>
                </a:solidFill>
                <a:cs typeface="Times New Roman" panose="02020603050405020304" pitchFamily="18" charset="0"/>
              </a:rPr>
              <a:t>Database Wrappers</a:t>
            </a:r>
          </a:p>
        </p:txBody>
      </p:sp>
    </p:spTree>
    <p:extLst>
      <p:ext uri="{BB962C8B-B14F-4D97-AF65-F5344CB8AC3E}">
        <p14:creationId xmlns:p14="http://schemas.microsoft.com/office/powerpoint/2010/main" val="218440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07315-333A-492E-932C-600F7F3FAFEF}"/>
              </a:ext>
            </a:extLst>
          </p:cNvPr>
          <p:cNvSpPr>
            <a:spLocks noGrp="1"/>
          </p:cNvSpPr>
          <p:nvPr>
            <p:ph type="title"/>
          </p:nvPr>
        </p:nvSpPr>
        <p:spPr/>
        <p:txBody>
          <a:bodyPr/>
          <a:lstStyle/>
          <a:p>
            <a:r>
              <a:rPr lang="en-US" dirty="0"/>
              <a:t>Built in signal</a:t>
            </a:r>
          </a:p>
        </p:txBody>
      </p:sp>
      <p:sp>
        <p:nvSpPr>
          <p:cNvPr id="4" name="Content Placeholder 2">
            <a:extLst>
              <a:ext uri="{FF2B5EF4-FFF2-40B4-BE49-F238E27FC236}">
                <a16:creationId xmlns:a16="http://schemas.microsoft.com/office/drawing/2014/main" id="{9C80C45E-EB08-4A9A-8926-DB1B15A2FE97}"/>
              </a:ext>
            </a:extLst>
          </p:cNvPr>
          <p:cNvSpPr>
            <a:spLocks noGrp="1"/>
          </p:cNvSpPr>
          <p:nvPr>
            <p:ph idx="1"/>
          </p:nvPr>
        </p:nvSpPr>
        <p:spPr>
          <a:xfrm>
            <a:off x="581025" y="2181225"/>
            <a:ext cx="11029950" cy="3678238"/>
          </a:xfrm>
        </p:spPr>
        <p:txBody>
          <a:bodyPr>
            <a:noAutofit/>
          </a:bodyPr>
          <a:lstStyle/>
          <a:p>
            <a:pPr marL="0" indent="0">
              <a:buNone/>
            </a:pPr>
            <a:r>
              <a:rPr lang="en-US" sz="1400" dirty="0">
                <a:solidFill>
                  <a:schemeClr val="tx1"/>
                </a:solidFill>
                <a:cs typeface="Times New Roman" panose="02020603050405020304" pitchFamily="18" charset="0"/>
              </a:rPr>
              <a:t>Django provides a set of built-in signals that let user code get notified by Django itself of certain actions.</a:t>
            </a:r>
          </a:p>
          <a:p>
            <a:pPr marL="0" indent="0">
              <a:buNone/>
            </a:pPr>
            <a:r>
              <a:rPr lang="en-US" sz="1400" b="1" u="sng" dirty="0">
                <a:solidFill>
                  <a:schemeClr val="tx1"/>
                </a:solidFill>
                <a:cs typeface="Times New Roman" panose="02020603050405020304" pitchFamily="18" charset="0"/>
              </a:rPr>
              <a:t>Login and Logout Signals </a:t>
            </a:r>
            <a:r>
              <a:rPr lang="en-US" sz="1400" dirty="0">
                <a:solidFill>
                  <a:schemeClr val="tx1"/>
                </a:solidFill>
                <a:cs typeface="Times New Roman" panose="02020603050405020304" pitchFamily="18" charset="0"/>
              </a:rPr>
              <a:t>- The auth framework uses the following signals that can be used for notification when a user logs in or out.</a:t>
            </a:r>
          </a:p>
          <a:p>
            <a:pPr marL="0" indent="0">
              <a:buNone/>
            </a:pPr>
            <a:r>
              <a:rPr lang="en-US" sz="1400" b="1" dirty="0" err="1">
                <a:solidFill>
                  <a:schemeClr val="tx1"/>
                </a:solidFill>
                <a:cs typeface="Times New Roman" panose="02020603050405020304" pitchFamily="18" charset="0"/>
              </a:rPr>
              <a:t>django.contrib.auth.signals</a:t>
            </a:r>
            <a:endParaRPr lang="en-US" sz="1400" b="1" dirty="0">
              <a:solidFill>
                <a:schemeClr val="tx1"/>
              </a:solidFill>
              <a:cs typeface="Times New Roman" panose="02020603050405020304" pitchFamily="18" charset="0"/>
            </a:endParaRPr>
          </a:p>
          <a:p>
            <a:pPr marL="0" indent="0">
              <a:buNone/>
            </a:pPr>
            <a:r>
              <a:rPr lang="en-US" sz="1400" dirty="0" err="1">
                <a:solidFill>
                  <a:schemeClr val="tx1"/>
                </a:solidFill>
                <a:cs typeface="Times New Roman" panose="02020603050405020304" pitchFamily="18" charset="0"/>
              </a:rPr>
              <a:t>user_logged_in</a:t>
            </a:r>
            <a:r>
              <a:rPr lang="en-US" sz="1400" dirty="0">
                <a:solidFill>
                  <a:schemeClr val="tx1"/>
                </a:solidFill>
                <a:cs typeface="Times New Roman" panose="02020603050405020304" pitchFamily="18" charset="0"/>
              </a:rPr>
              <a:t>(sender, request, user) - Sent when a user logs in successfully.</a:t>
            </a:r>
          </a:p>
          <a:p>
            <a:pPr marL="0" indent="0">
              <a:buNone/>
            </a:pPr>
            <a:r>
              <a:rPr lang="en-US" sz="1400" dirty="0">
                <a:solidFill>
                  <a:schemeClr val="tx1"/>
                </a:solidFill>
                <a:cs typeface="Times New Roman" panose="02020603050405020304" pitchFamily="18" charset="0"/>
              </a:rPr>
              <a:t>sender - The class of the user that just logged in.</a:t>
            </a:r>
          </a:p>
          <a:p>
            <a:pPr marL="0" indent="0">
              <a:buNone/>
            </a:pPr>
            <a:r>
              <a:rPr lang="en-US" sz="1400" dirty="0">
                <a:solidFill>
                  <a:schemeClr val="tx1"/>
                </a:solidFill>
                <a:cs typeface="Times New Roman" panose="02020603050405020304" pitchFamily="18" charset="0"/>
              </a:rPr>
              <a:t>request - The current </a:t>
            </a:r>
            <a:r>
              <a:rPr lang="en-US" sz="1400" dirty="0" err="1">
                <a:solidFill>
                  <a:schemeClr val="tx1"/>
                </a:solidFill>
                <a:cs typeface="Times New Roman" panose="02020603050405020304" pitchFamily="18" charset="0"/>
              </a:rPr>
              <a:t>HttpRequest</a:t>
            </a:r>
            <a:r>
              <a:rPr lang="en-US" sz="1400" dirty="0">
                <a:solidFill>
                  <a:schemeClr val="tx1"/>
                </a:solidFill>
                <a:cs typeface="Times New Roman" panose="02020603050405020304" pitchFamily="18" charset="0"/>
              </a:rPr>
              <a:t> instance.</a:t>
            </a:r>
          </a:p>
          <a:p>
            <a:pPr marL="0" indent="0">
              <a:buNone/>
            </a:pPr>
            <a:r>
              <a:rPr lang="en-US" sz="1400" dirty="0">
                <a:solidFill>
                  <a:schemeClr val="tx1"/>
                </a:solidFill>
                <a:cs typeface="Times New Roman" panose="02020603050405020304" pitchFamily="18" charset="0"/>
              </a:rPr>
              <a:t>user - The user instance that just logged in.</a:t>
            </a:r>
          </a:p>
          <a:p>
            <a:pPr marL="0" indent="0">
              <a:buNone/>
            </a:pPr>
            <a:endParaRPr lang="en-US" sz="1400" dirty="0">
              <a:solidFill>
                <a:schemeClr val="tx1"/>
              </a:solidFill>
              <a:cs typeface="Times New Roman" panose="02020603050405020304" pitchFamily="18" charset="0"/>
            </a:endParaRPr>
          </a:p>
          <a:p>
            <a:pPr marL="0" indent="0">
              <a:buNone/>
            </a:pPr>
            <a:r>
              <a:rPr lang="en-US" sz="1400" dirty="0" err="1">
                <a:solidFill>
                  <a:schemeClr val="tx1"/>
                </a:solidFill>
                <a:cs typeface="Times New Roman" panose="02020603050405020304" pitchFamily="18" charset="0"/>
              </a:rPr>
              <a:t>user_logged_out</a:t>
            </a:r>
            <a:r>
              <a:rPr lang="en-US" sz="1400" dirty="0">
                <a:solidFill>
                  <a:schemeClr val="tx1"/>
                </a:solidFill>
                <a:cs typeface="Times New Roman" panose="02020603050405020304" pitchFamily="18" charset="0"/>
              </a:rPr>
              <a:t>(sender, request, user) - Sent when the logout method is called.</a:t>
            </a:r>
          </a:p>
          <a:p>
            <a:pPr marL="0" indent="0">
              <a:buNone/>
            </a:pPr>
            <a:r>
              <a:rPr lang="en-US" sz="1400" dirty="0">
                <a:solidFill>
                  <a:schemeClr val="tx1"/>
                </a:solidFill>
                <a:cs typeface="Times New Roman" panose="02020603050405020304" pitchFamily="18" charset="0"/>
              </a:rPr>
              <a:t>sender - The class of the user that just logged out or None if the user was not authenticated.</a:t>
            </a:r>
          </a:p>
          <a:p>
            <a:pPr marL="0" indent="0">
              <a:buNone/>
            </a:pPr>
            <a:r>
              <a:rPr lang="en-US" sz="1400" dirty="0">
                <a:solidFill>
                  <a:schemeClr val="tx1"/>
                </a:solidFill>
                <a:cs typeface="Times New Roman" panose="02020603050405020304" pitchFamily="18" charset="0"/>
              </a:rPr>
              <a:t>request - The current </a:t>
            </a:r>
            <a:r>
              <a:rPr lang="en-US" sz="1400" dirty="0" err="1">
                <a:solidFill>
                  <a:schemeClr val="tx1"/>
                </a:solidFill>
                <a:cs typeface="Times New Roman" panose="02020603050405020304" pitchFamily="18" charset="0"/>
              </a:rPr>
              <a:t>HttpRequest</a:t>
            </a:r>
            <a:r>
              <a:rPr lang="en-US" sz="1400" dirty="0">
                <a:solidFill>
                  <a:schemeClr val="tx1"/>
                </a:solidFill>
                <a:cs typeface="Times New Roman" panose="02020603050405020304" pitchFamily="18" charset="0"/>
              </a:rPr>
              <a:t> instance.</a:t>
            </a:r>
          </a:p>
          <a:p>
            <a:pPr marL="0" indent="0">
              <a:buNone/>
            </a:pPr>
            <a:r>
              <a:rPr lang="en-US" sz="1400" dirty="0">
                <a:solidFill>
                  <a:schemeClr val="tx1"/>
                </a:solidFill>
                <a:cs typeface="Times New Roman" panose="02020603050405020304" pitchFamily="18" charset="0"/>
              </a:rPr>
              <a:t>user - The user instance that just logged out or None if the user was not authenticated.</a:t>
            </a:r>
          </a:p>
        </p:txBody>
      </p:sp>
    </p:spTree>
    <p:extLst>
      <p:ext uri="{BB962C8B-B14F-4D97-AF65-F5344CB8AC3E}">
        <p14:creationId xmlns:p14="http://schemas.microsoft.com/office/powerpoint/2010/main" val="17574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Effect transition="in" filter="fade">
                                      <p:cBhvr>
                                        <p:cTn id="57"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5C05-1C3E-435C-B26C-8EF767FE59EF}"/>
              </a:ext>
            </a:extLst>
          </p:cNvPr>
          <p:cNvSpPr>
            <a:spLocks noGrp="1"/>
          </p:cNvSpPr>
          <p:nvPr>
            <p:ph type="title"/>
          </p:nvPr>
        </p:nvSpPr>
        <p:spPr/>
        <p:txBody>
          <a:bodyPr/>
          <a:lstStyle/>
          <a:p>
            <a:r>
              <a:rPr lang="en-US" dirty="0"/>
              <a:t>Built in signal</a:t>
            </a:r>
          </a:p>
        </p:txBody>
      </p:sp>
      <p:sp>
        <p:nvSpPr>
          <p:cNvPr id="4" name="Content Placeholder 2">
            <a:extLst>
              <a:ext uri="{FF2B5EF4-FFF2-40B4-BE49-F238E27FC236}">
                <a16:creationId xmlns:a16="http://schemas.microsoft.com/office/drawing/2014/main" id="{915D1D14-4D18-49B5-9F00-B13E0FFD95BB}"/>
              </a:ext>
            </a:extLst>
          </p:cNvPr>
          <p:cNvSpPr>
            <a:spLocks noGrp="1"/>
          </p:cNvSpPr>
          <p:nvPr>
            <p:ph idx="1"/>
          </p:nvPr>
        </p:nvSpPr>
        <p:spPr>
          <a:xfrm>
            <a:off x="581025" y="2181225"/>
            <a:ext cx="11029950" cy="3678238"/>
          </a:xfrm>
        </p:spPr>
        <p:txBody>
          <a:bodyPr>
            <a:normAutofit/>
          </a:bodyPr>
          <a:lstStyle/>
          <a:p>
            <a:pPr marL="0" indent="0">
              <a:buNone/>
            </a:pPr>
            <a:r>
              <a:rPr lang="en-US" sz="2000" dirty="0" err="1">
                <a:solidFill>
                  <a:schemeClr val="tx1"/>
                </a:solidFill>
                <a:cs typeface="Times New Roman" panose="02020603050405020304" pitchFamily="18" charset="0"/>
              </a:rPr>
              <a:t>user_login_failed</a:t>
            </a:r>
            <a:r>
              <a:rPr lang="en-US" sz="2000" dirty="0">
                <a:solidFill>
                  <a:schemeClr val="tx1"/>
                </a:solidFill>
                <a:cs typeface="Times New Roman" panose="02020603050405020304" pitchFamily="18" charset="0"/>
              </a:rPr>
              <a:t>(sender, credentials, request) - Sent when the user failed to login successfully.</a:t>
            </a:r>
          </a:p>
          <a:p>
            <a:pPr marL="0" indent="0">
              <a:buNone/>
            </a:pPr>
            <a:r>
              <a:rPr lang="en-US" sz="2000" dirty="0">
                <a:solidFill>
                  <a:schemeClr val="tx1"/>
                </a:solidFill>
                <a:cs typeface="Times New Roman" panose="02020603050405020304" pitchFamily="18" charset="0"/>
              </a:rPr>
              <a:t>sender - The name of the module used for authentication.</a:t>
            </a:r>
          </a:p>
          <a:p>
            <a:pPr marL="0" indent="0">
              <a:buNone/>
            </a:pPr>
            <a:r>
              <a:rPr lang="en-US" sz="2000" dirty="0">
                <a:solidFill>
                  <a:schemeClr val="tx1"/>
                </a:solidFill>
                <a:cs typeface="Times New Roman" panose="02020603050405020304" pitchFamily="18" charset="0"/>
              </a:rPr>
              <a:t>credentials - A dictionary of keyword arguments containing the user credentials that were passed to authenticate() or your own custom authentication backend. Credentials matching a set of ‘sensitive’ patterns, (including password) will not be sent in the clear as part of the signal.</a:t>
            </a:r>
          </a:p>
          <a:p>
            <a:pPr marL="0" indent="0">
              <a:buNone/>
            </a:pPr>
            <a:r>
              <a:rPr lang="en-US" sz="2000" dirty="0">
                <a:solidFill>
                  <a:schemeClr val="tx1"/>
                </a:solidFill>
                <a:cs typeface="Times New Roman" panose="02020603050405020304" pitchFamily="18" charset="0"/>
              </a:rPr>
              <a:t>request - The </a:t>
            </a:r>
            <a:r>
              <a:rPr lang="en-US" sz="2000" dirty="0" err="1">
                <a:solidFill>
                  <a:schemeClr val="tx1"/>
                </a:solidFill>
                <a:cs typeface="Times New Roman" panose="02020603050405020304" pitchFamily="18" charset="0"/>
              </a:rPr>
              <a:t>HttpRequest</a:t>
            </a:r>
            <a:r>
              <a:rPr lang="en-US" sz="2000" dirty="0">
                <a:solidFill>
                  <a:schemeClr val="tx1"/>
                </a:solidFill>
                <a:cs typeface="Times New Roman" panose="02020603050405020304" pitchFamily="18" charset="0"/>
              </a:rPr>
              <a:t> object, if one was provided to authenticate()</a:t>
            </a:r>
          </a:p>
        </p:txBody>
      </p:sp>
    </p:spTree>
    <p:extLst>
      <p:ext uri="{BB962C8B-B14F-4D97-AF65-F5344CB8AC3E}">
        <p14:creationId xmlns:p14="http://schemas.microsoft.com/office/powerpoint/2010/main" val="1567560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DA5B6-110C-4D77-B91C-BDCB2D6A922E}"/>
              </a:ext>
            </a:extLst>
          </p:cNvPr>
          <p:cNvSpPr>
            <a:spLocks noGrp="1"/>
          </p:cNvSpPr>
          <p:nvPr>
            <p:ph type="title"/>
          </p:nvPr>
        </p:nvSpPr>
        <p:spPr/>
        <p:txBody>
          <a:bodyPr/>
          <a:lstStyle/>
          <a:p>
            <a:r>
              <a:rPr lang="en-US" dirty="0"/>
              <a:t>Built in signal</a:t>
            </a:r>
          </a:p>
        </p:txBody>
      </p:sp>
      <p:sp>
        <p:nvSpPr>
          <p:cNvPr id="4" name="Content Placeholder 2">
            <a:extLst>
              <a:ext uri="{FF2B5EF4-FFF2-40B4-BE49-F238E27FC236}">
                <a16:creationId xmlns:a16="http://schemas.microsoft.com/office/drawing/2014/main" id="{6211E4A4-72AC-4BF8-8EC9-54F5C2B39E8D}"/>
              </a:ext>
            </a:extLst>
          </p:cNvPr>
          <p:cNvSpPr>
            <a:spLocks noGrp="1"/>
          </p:cNvSpPr>
          <p:nvPr>
            <p:ph idx="1"/>
          </p:nvPr>
        </p:nvSpPr>
        <p:spPr>
          <a:xfrm>
            <a:off x="581025" y="2181225"/>
            <a:ext cx="11029950" cy="3678238"/>
          </a:xfrm>
        </p:spPr>
        <p:txBody>
          <a:bodyPr>
            <a:normAutofit fontScale="85000" lnSpcReduction="20000"/>
          </a:bodyPr>
          <a:lstStyle/>
          <a:p>
            <a:pPr marL="0" indent="0">
              <a:buNone/>
            </a:pPr>
            <a:r>
              <a:rPr lang="en-US" sz="2000" b="1" u="sng" dirty="0">
                <a:solidFill>
                  <a:schemeClr val="tx1"/>
                </a:solidFill>
                <a:cs typeface="Times New Roman" panose="02020603050405020304" pitchFamily="18" charset="0"/>
              </a:rPr>
              <a:t>Model signals</a:t>
            </a:r>
            <a:r>
              <a:rPr lang="en-US" sz="2000" dirty="0">
                <a:solidFill>
                  <a:schemeClr val="tx1"/>
                </a:solidFill>
                <a:cs typeface="Times New Roman" panose="02020603050405020304" pitchFamily="18" charset="0"/>
              </a:rPr>
              <a:t> - A set of signals sent by the model system.</a:t>
            </a:r>
            <a:endParaRPr lang="en-US" sz="2000" b="1" u="sng" dirty="0">
              <a:solidFill>
                <a:schemeClr val="tx1"/>
              </a:solidFill>
              <a:cs typeface="Times New Roman" panose="02020603050405020304" pitchFamily="18" charset="0"/>
            </a:endParaRPr>
          </a:p>
          <a:p>
            <a:pPr marL="0" indent="0">
              <a:buNone/>
            </a:pPr>
            <a:r>
              <a:rPr lang="en-US" sz="2000" b="1" dirty="0" err="1">
                <a:solidFill>
                  <a:schemeClr val="tx1"/>
                </a:solidFill>
                <a:cs typeface="Times New Roman" panose="02020603050405020304" pitchFamily="18" charset="0"/>
              </a:rPr>
              <a:t>django.db.models.signals</a:t>
            </a:r>
            <a:endParaRPr lang="en-US" sz="2000" b="1" dirty="0">
              <a:solidFill>
                <a:schemeClr val="tx1"/>
              </a:solidFill>
              <a:cs typeface="Times New Roman" panose="02020603050405020304" pitchFamily="18" charset="0"/>
            </a:endParaRPr>
          </a:p>
          <a:p>
            <a:pPr marL="0" indent="0">
              <a:buNone/>
            </a:pPr>
            <a:r>
              <a:rPr lang="en-US" sz="2000" dirty="0" err="1">
                <a:solidFill>
                  <a:schemeClr val="tx1"/>
                </a:solidFill>
                <a:cs typeface="Times New Roman" panose="02020603050405020304" pitchFamily="18" charset="0"/>
              </a:rPr>
              <a:t>pre_init</a:t>
            </a:r>
            <a:r>
              <a:rPr lang="en-US" sz="2000" dirty="0">
                <a:solidFill>
                  <a:schemeClr val="tx1"/>
                </a:solidFill>
                <a:cs typeface="Times New Roman" panose="02020603050405020304" pitchFamily="18" charset="0"/>
              </a:rPr>
              <a:t> (sender, </a:t>
            </a:r>
            <a:r>
              <a:rPr lang="en-US" sz="2000" dirty="0" err="1">
                <a:solidFill>
                  <a:schemeClr val="tx1"/>
                </a:solidFill>
                <a:cs typeface="Times New Roman" panose="02020603050405020304" pitchFamily="18" charset="0"/>
              </a:rPr>
              <a:t>args</a:t>
            </a:r>
            <a:r>
              <a:rPr lang="en-US" sz="2000" dirty="0">
                <a:solidFill>
                  <a:schemeClr val="tx1"/>
                </a:solidFill>
                <a:cs typeface="Times New Roman" panose="02020603050405020304" pitchFamily="18" charset="0"/>
              </a:rPr>
              <a:t>, </a:t>
            </a:r>
            <a:r>
              <a:rPr lang="en-US" sz="2000" dirty="0" err="1">
                <a:solidFill>
                  <a:schemeClr val="tx1"/>
                </a:solidFill>
                <a:cs typeface="Times New Roman" panose="02020603050405020304" pitchFamily="18" charset="0"/>
              </a:rPr>
              <a:t>kwargs</a:t>
            </a:r>
            <a:r>
              <a:rPr lang="en-US" sz="2000" dirty="0">
                <a:solidFill>
                  <a:schemeClr val="tx1"/>
                </a:solidFill>
                <a:cs typeface="Times New Roman" panose="02020603050405020304" pitchFamily="18" charset="0"/>
              </a:rPr>
              <a:t>) - Whenever you instantiate a Django model, this signal is sent at the beginning of the model’s __</a:t>
            </a:r>
            <a:r>
              <a:rPr lang="en-US" sz="2000" dirty="0" err="1">
                <a:solidFill>
                  <a:schemeClr val="tx1"/>
                </a:solidFill>
                <a:cs typeface="Times New Roman" panose="02020603050405020304" pitchFamily="18" charset="0"/>
              </a:rPr>
              <a:t>init</a:t>
            </a:r>
            <a:r>
              <a:rPr lang="en-US" sz="2000" dirty="0">
                <a:solidFill>
                  <a:schemeClr val="tx1"/>
                </a:solidFill>
                <a:cs typeface="Times New Roman" panose="02020603050405020304" pitchFamily="18" charset="0"/>
              </a:rPr>
              <a:t>__() method.</a:t>
            </a:r>
          </a:p>
          <a:p>
            <a:pPr marL="0" indent="0">
              <a:buNone/>
            </a:pPr>
            <a:r>
              <a:rPr lang="en-US" sz="2000" dirty="0">
                <a:solidFill>
                  <a:schemeClr val="tx1"/>
                </a:solidFill>
                <a:cs typeface="Times New Roman" panose="02020603050405020304" pitchFamily="18" charset="0"/>
              </a:rPr>
              <a:t>sender - The model class that just had an instance created.</a:t>
            </a:r>
          </a:p>
          <a:p>
            <a:pPr marL="0" indent="0">
              <a:buNone/>
            </a:pPr>
            <a:r>
              <a:rPr lang="en-US" sz="2000" dirty="0" err="1">
                <a:solidFill>
                  <a:schemeClr val="tx1"/>
                </a:solidFill>
                <a:cs typeface="Times New Roman" panose="02020603050405020304" pitchFamily="18" charset="0"/>
              </a:rPr>
              <a:t>args</a:t>
            </a:r>
            <a:r>
              <a:rPr lang="en-US" sz="2000" dirty="0">
                <a:solidFill>
                  <a:schemeClr val="tx1"/>
                </a:solidFill>
                <a:cs typeface="Times New Roman" panose="02020603050405020304" pitchFamily="18" charset="0"/>
              </a:rPr>
              <a:t> - A list of positional arguments passed to __</a:t>
            </a:r>
            <a:r>
              <a:rPr lang="en-US" sz="2000" dirty="0" err="1">
                <a:solidFill>
                  <a:schemeClr val="tx1"/>
                </a:solidFill>
                <a:cs typeface="Times New Roman" panose="02020603050405020304" pitchFamily="18" charset="0"/>
              </a:rPr>
              <a:t>init</a:t>
            </a:r>
            <a:r>
              <a:rPr lang="en-US" sz="2000" dirty="0">
                <a:solidFill>
                  <a:schemeClr val="tx1"/>
                </a:solidFill>
                <a:cs typeface="Times New Roman" panose="02020603050405020304" pitchFamily="18" charset="0"/>
              </a:rPr>
              <a:t>__().</a:t>
            </a:r>
          </a:p>
          <a:p>
            <a:pPr marL="0" indent="0">
              <a:buNone/>
            </a:pPr>
            <a:r>
              <a:rPr lang="en-US" sz="2000" dirty="0" err="1">
                <a:solidFill>
                  <a:schemeClr val="tx1"/>
                </a:solidFill>
                <a:cs typeface="Times New Roman" panose="02020603050405020304" pitchFamily="18" charset="0"/>
              </a:rPr>
              <a:t>kwargs</a:t>
            </a:r>
            <a:r>
              <a:rPr lang="en-US" sz="2000" dirty="0">
                <a:solidFill>
                  <a:schemeClr val="tx1"/>
                </a:solidFill>
                <a:cs typeface="Times New Roman" panose="02020603050405020304" pitchFamily="18" charset="0"/>
              </a:rPr>
              <a:t> - A dictionary of keyword arguments passed to __</a:t>
            </a:r>
            <a:r>
              <a:rPr lang="en-US" sz="2000" dirty="0" err="1">
                <a:solidFill>
                  <a:schemeClr val="tx1"/>
                </a:solidFill>
                <a:cs typeface="Times New Roman" panose="02020603050405020304" pitchFamily="18" charset="0"/>
              </a:rPr>
              <a:t>init</a:t>
            </a:r>
            <a:r>
              <a:rPr lang="en-US" sz="2000" dirty="0">
                <a:solidFill>
                  <a:schemeClr val="tx1"/>
                </a:solidFill>
                <a:cs typeface="Times New Roman" panose="02020603050405020304" pitchFamily="18" charset="0"/>
              </a:rPr>
              <a:t>__().</a:t>
            </a:r>
          </a:p>
          <a:p>
            <a:pPr marL="0" indent="0">
              <a:buNone/>
            </a:pPr>
            <a:endParaRPr lang="en-US" sz="2000" dirty="0">
              <a:solidFill>
                <a:schemeClr val="tx1"/>
              </a:solidFill>
              <a:cs typeface="Times New Roman" panose="02020603050405020304" pitchFamily="18" charset="0"/>
            </a:endParaRPr>
          </a:p>
          <a:p>
            <a:pPr marL="0" indent="0">
              <a:buNone/>
            </a:pPr>
            <a:r>
              <a:rPr lang="en-US" sz="2000" dirty="0" err="1">
                <a:solidFill>
                  <a:schemeClr val="tx1"/>
                </a:solidFill>
                <a:cs typeface="Times New Roman" panose="02020603050405020304" pitchFamily="18" charset="0"/>
              </a:rPr>
              <a:t>post_init</a:t>
            </a:r>
            <a:r>
              <a:rPr lang="en-US" sz="2000" dirty="0">
                <a:solidFill>
                  <a:schemeClr val="tx1"/>
                </a:solidFill>
                <a:cs typeface="Times New Roman" panose="02020603050405020304" pitchFamily="18" charset="0"/>
              </a:rPr>
              <a:t> (sender, instance) - Like </a:t>
            </a:r>
            <a:r>
              <a:rPr lang="en-US" sz="2000" dirty="0" err="1">
                <a:solidFill>
                  <a:schemeClr val="tx1"/>
                </a:solidFill>
                <a:cs typeface="Times New Roman" panose="02020603050405020304" pitchFamily="18" charset="0"/>
              </a:rPr>
              <a:t>pre_init</a:t>
            </a:r>
            <a:r>
              <a:rPr lang="en-US" sz="2000" dirty="0">
                <a:solidFill>
                  <a:schemeClr val="tx1"/>
                </a:solidFill>
                <a:cs typeface="Times New Roman" panose="02020603050405020304" pitchFamily="18" charset="0"/>
              </a:rPr>
              <a:t>, but this one is sent when the __</a:t>
            </a:r>
            <a:r>
              <a:rPr lang="en-US" sz="2000" dirty="0" err="1">
                <a:solidFill>
                  <a:schemeClr val="tx1"/>
                </a:solidFill>
                <a:cs typeface="Times New Roman" panose="02020603050405020304" pitchFamily="18" charset="0"/>
              </a:rPr>
              <a:t>init</a:t>
            </a:r>
            <a:r>
              <a:rPr lang="en-US" sz="2000" dirty="0">
                <a:solidFill>
                  <a:schemeClr val="tx1"/>
                </a:solidFill>
                <a:cs typeface="Times New Roman" panose="02020603050405020304" pitchFamily="18" charset="0"/>
              </a:rPr>
              <a:t>__() method finishes.</a:t>
            </a:r>
          </a:p>
          <a:p>
            <a:pPr marL="0" indent="0">
              <a:buNone/>
            </a:pPr>
            <a:r>
              <a:rPr lang="en-US" sz="2000" dirty="0">
                <a:solidFill>
                  <a:schemeClr val="tx1"/>
                </a:solidFill>
                <a:cs typeface="Times New Roman" panose="02020603050405020304" pitchFamily="18" charset="0"/>
              </a:rPr>
              <a:t>sender - The model class that just had an instance created.</a:t>
            </a:r>
          </a:p>
          <a:p>
            <a:pPr marL="0" indent="0">
              <a:buNone/>
            </a:pPr>
            <a:r>
              <a:rPr lang="en-US" sz="2000" dirty="0">
                <a:solidFill>
                  <a:schemeClr val="tx1"/>
                </a:solidFill>
                <a:cs typeface="Times New Roman" panose="02020603050405020304" pitchFamily="18" charset="0"/>
              </a:rPr>
              <a:t>instance - The actual instance of the model that’s just been created.</a:t>
            </a:r>
          </a:p>
        </p:txBody>
      </p:sp>
    </p:spTree>
    <p:extLst>
      <p:ext uri="{BB962C8B-B14F-4D97-AF65-F5344CB8AC3E}">
        <p14:creationId xmlns:p14="http://schemas.microsoft.com/office/powerpoint/2010/main" val="78894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9F607-F7DF-4643-88D0-954EE33F970C}"/>
              </a:ext>
            </a:extLst>
          </p:cNvPr>
          <p:cNvSpPr>
            <a:spLocks noGrp="1"/>
          </p:cNvSpPr>
          <p:nvPr>
            <p:ph type="title"/>
          </p:nvPr>
        </p:nvSpPr>
        <p:spPr/>
        <p:txBody>
          <a:bodyPr/>
          <a:lstStyle/>
          <a:p>
            <a:r>
              <a:rPr lang="en-US" dirty="0" err="1"/>
              <a:t>url</a:t>
            </a:r>
            <a:r>
              <a:rPr lang="en-US" dirty="0"/>
              <a:t> pattern inside application</a:t>
            </a:r>
          </a:p>
        </p:txBody>
      </p:sp>
      <p:sp>
        <p:nvSpPr>
          <p:cNvPr id="4" name="TextBox 3">
            <a:extLst>
              <a:ext uri="{FF2B5EF4-FFF2-40B4-BE49-F238E27FC236}">
                <a16:creationId xmlns:a16="http://schemas.microsoft.com/office/drawing/2014/main" id="{5A0DE177-1395-497D-B1D9-E107825BFCD2}"/>
              </a:ext>
            </a:extLst>
          </p:cNvPr>
          <p:cNvSpPr txBox="1"/>
          <p:nvPr/>
        </p:nvSpPr>
        <p:spPr>
          <a:xfrm>
            <a:off x="384048" y="2478024"/>
            <a:ext cx="4367784" cy="769441"/>
          </a:xfrm>
          <a:prstGeom prst="rect">
            <a:avLst/>
          </a:prstGeom>
          <a:noFill/>
        </p:spPr>
        <p:txBody>
          <a:bodyPr wrap="square" rtlCol="0">
            <a:spAutoFit/>
          </a:bodyPr>
          <a:lstStyle/>
          <a:p>
            <a:r>
              <a:rPr lang="en-US" sz="4400" b="1" dirty="0"/>
              <a:t>With include </a:t>
            </a:r>
          </a:p>
        </p:txBody>
      </p:sp>
    </p:spTree>
    <p:extLst>
      <p:ext uri="{BB962C8B-B14F-4D97-AF65-F5344CB8AC3E}">
        <p14:creationId xmlns:p14="http://schemas.microsoft.com/office/powerpoint/2010/main" val="77081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F103-7B3D-430C-AEAC-51018557B0DF}"/>
              </a:ext>
            </a:extLst>
          </p:cNvPr>
          <p:cNvSpPr>
            <a:spLocks noGrp="1"/>
          </p:cNvSpPr>
          <p:nvPr>
            <p:ph type="title"/>
          </p:nvPr>
        </p:nvSpPr>
        <p:spPr/>
        <p:txBody>
          <a:bodyPr/>
          <a:lstStyle/>
          <a:p>
            <a:r>
              <a:rPr lang="en-US" dirty="0"/>
              <a:t>Built in signal</a:t>
            </a:r>
          </a:p>
        </p:txBody>
      </p:sp>
      <p:sp>
        <p:nvSpPr>
          <p:cNvPr id="4" name="Content Placeholder 2">
            <a:extLst>
              <a:ext uri="{FF2B5EF4-FFF2-40B4-BE49-F238E27FC236}">
                <a16:creationId xmlns:a16="http://schemas.microsoft.com/office/drawing/2014/main" id="{6222561A-66ED-44DB-8BAC-E113E8CAB1C2}"/>
              </a:ext>
            </a:extLst>
          </p:cNvPr>
          <p:cNvSpPr>
            <a:spLocks noGrp="1"/>
          </p:cNvSpPr>
          <p:nvPr>
            <p:ph idx="1"/>
          </p:nvPr>
        </p:nvSpPr>
        <p:spPr>
          <a:xfrm>
            <a:off x="581025" y="2181225"/>
            <a:ext cx="11029950" cy="3678238"/>
          </a:xfrm>
        </p:spPr>
        <p:txBody>
          <a:bodyPr>
            <a:normAutofit/>
          </a:bodyPr>
          <a:lstStyle/>
          <a:p>
            <a:pPr marL="0" indent="0">
              <a:buNone/>
            </a:pPr>
            <a:r>
              <a:rPr lang="en-US" sz="2000" dirty="0" err="1">
                <a:solidFill>
                  <a:schemeClr val="tx1"/>
                </a:solidFill>
                <a:cs typeface="Times New Roman" panose="02020603050405020304" pitchFamily="18" charset="0"/>
              </a:rPr>
              <a:t>pre_save</a:t>
            </a:r>
            <a:r>
              <a:rPr lang="en-US" sz="2000" dirty="0">
                <a:solidFill>
                  <a:schemeClr val="tx1"/>
                </a:solidFill>
                <a:cs typeface="Times New Roman" panose="02020603050405020304" pitchFamily="18" charset="0"/>
              </a:rPr>
              <a:t> (sender, instance, raw, using, </a:t>
            </a:r>
            <a:r>
              <a:rPr lang="en-US" sz="2000" dirty="0" err="1">
                <a:solidFill>
                  <a:schemeClr val="tx1"/>
                </a:solidFill>
                <a:cs typeface="Times New Roman" panose="02020603050405020304" pitchFamily="18" charset="0"/>
              </a:rPr>
              <a:t>update_fields</a:t>
            </a:r>
            <a:r>
              <a:rPr lang="en-US" sz="2000" dirty="0">
                <a:solidFill>
                  <a:schemeClr val="tx1"/>
                </a:solidFill>
                <a:cs typeface="Times New Roman" panose="02020603050405020304" pitchFamily="18" charset="0"/>
              </a:rPr>
              <a:t>) - This is sent at the beginning of a model’s save() method.</a:t>
            </a:r>
          </a:p>
          <a:p>
            <a:pPr marL="0" indent="0">
              <a:buNone/>
            </a:pPr>
            <a:r>
              <a:rPr lang="en-US" sz="2000" dirty="0">
                <a:solidFill>
                  <a:schemeClr val="tx1"/>
                </a:solidFill>
                <a:cs typeface="Times New Roman" panose="02020603050405020304" pitchFamily="18" charset="0"/>
              </a:rPr>
              <a:t>sender - The model class.</a:t>
            </a:r>
          </a:p>
          <a:p>
            <a:pPr marL="0" indent="0">
              <a:buNone/>
            </a:pPr>
            <a:r>
              <a:rPr lang="en-US" sz="2000" dirty="0">
                <a:solidFill>
                  <a:schemeClr val="tx1"/>
                </a:solidFill>
                <a:cs typeface="Times New Roman" panose="02020603050405020304" pitchFamily="18" charset="0"/>
              </a:rPr>
              <a:t>instance - The actual instance being saved.</a:t>
            </a:r>
          </a:p>
          <a:p>
            <a:pPr marL="0" indent="0">
              <a:buNone/>
            </a:pPr>
            <a:r>
              <a:rPr lang="en-US" sz="2000" dirty="0">
                <a:solidFill>
                  <a:schemeClr val="tx1"/>
                </a:solidFill>
                <a:cs typeface="Times New Roman" panose="02020603050405020304" pitchFamily="18" charset="0"/>
              </a:rPr>
              <a:t>raw - A </a:t>
            </a:r>
            <a:r>
              <a:rPr lang="en-US" sz="2000" dirty="0" err="1">
                <a:solidFill>
                  <a:schemeClr val="tx1"/>
                </a:solidFill>
                <a:cs typeface="Times New Roman" panose="02020603050405020304" pitchFamily="18" charset="0"/>
              </a:rPr>
              <a:t>boolean</a:t>
            </a:r>
            <a:r>
              <a:rPr lang="en-US" sz="2000" dirty="0">
                <a:solidFill>
                  <a:schemeClr val="tx1"/>
                </a:solidFill>
                <a:cs typeface="Times New Roman" panose="02020603050405020304" pitchFamily="18" charset="0"/>
              </a:rPr>
              <a:t>; True if the model is saved exactly as presented (i.e. when loading a fixture). One should not query/modify other records in the database as the database might not be in a consistent state yet.</a:t>
            </a:r>
          </a:p>
          <a:p>
            <a:pPr marL="0" indent="0">
              <a:buNone/>
            </a:pPr>
            <a:r>
              <a:rPr lang="en-US" sz="2000" dirty="0">
                <a:solidFill>
                  <a:schemeClr val="tx1"/>
                </a:solidFill>
                <a:cs typeface="Times New Roman" panose="02020603050405020304" pitchFamily="18" charset="0"/>
              </a:rPr>
              <a:t>using - The database alias being used.</a:t>
            </a:r>
          </a:p>
          <a:p>
            <a:pPr marL="0" indent="0">
              <a:buNone/>
            </a:pPr>
            <a:r>
              <a:rPr lang="en-US" sz="2000" dirty="0" err="1">
                <a:solidFill>
                  <a:schemeClr val="tx1"/>
                </a:solidFill>
                <a:cs typeface="Times New Roman" panose="02020603050405020304" pitchFamily="18" charset="0"/>
              </a:rPr>
              <a:t>update_fields</a:t>
            </a:r>
            <a:r>
              <a:rPr lang="en-US" sz="2000" dirty="0">
                <a:solidFill>
                  <a:schemeClr val="tx1"/>
                </a:solidFill>
                <a:cs typeface="Times New Roman" panose="02020603050405020304" pitchFamily="18" charset="0"/>
              </a:rPr>
              <a:t> - The set of fields to update as passed to </a:t>
            </a:r>
            <a:r>
              <a:rPr lang="en-US" sz="2000" dirty="0" err="1">
                <a:solidFill>
                  <a:schemeClr val="tx1"/>
                </a:solidFill>
                <a:cs typeface="Times New Roman" panose="02020603050405020304" pitchFamily="18" charset="0"/>
              </a:rPr>
              <a:t>Model.save</a:t>
            </a:r>
            <a:r>
              <a:rPr lang="en-US" sz="2000" dirty="0">
                <a:solidFill>
                  <a:schemeClr val="tx1"/>
                </a:solidFill>
                <a:cs typeface="Times New Roman" panose="02020603050405020304" pitchFamily="18" charset="0"/>
              </a:rPr>
              <a:t>(), or None if </a:t>
            </a:r>
            <a:r>
              <a:rPr lang="en-US" sz="2000" dirty="0" err="1">
                <a:solidFill>
                  <a:schemeClr val="tx1"/>
                </a:solidFill>
                <a:cs typeface="Times New Roman" panose="02020603050405020304" pitchFamily="18" charset="0"/>
              </a:rPr>
              <a:t>update_fields</a:t>
            </a:r>
            <a:r>
              <a:rPr lang="en-US" sz="2000" dirty="0">
                <a:solidFill>
                  <a:schemeClr val="tx1"/>
                </a:solidFill>
                <a:cs typeface="Times New Roman" panose="02020603050405020304" pitchFamily="18" charset="0"/>
              </a:rPr>
              <a:t> wasn’t passed to save().</a:t>
            </a:r>
          </a:p>
        </p:txBody>
      </p:sp>
    </p:spTree>
    <p:extLst>
      <p:ext uri="{BB962C8B-B14F-4D97-AF65-F5344CB8AC3E}">
        <p14:creationId xmlns:p14="http://schemas.microsoft.com/office/powerpoint/2010/main" val="386365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F103-7B3D-430C-AEAC-51018557B0DF}"/>
              </a:ext>
            </a:extLst>
          </p:cNvPr>
          <p:cNvSpPr>
            <a:spLocks noGrp="1"/>
          </p:cNvSpPr>
          <p:nvPr>
            <p:ph type="title"/>
          </p:nvPr>
        </p:nvSpPr>
        <p:spPr/>
        <p:txBody>
          <a:bodyPr/>
          <a:lstStyle/>
          <a:p>
            <a:r>
              <a:rPr lang="en-US" dirty="0"/>
              <a:t>Built in signal</a:t>
            </a:r>
          </a:p>
        </p:txBody>
      </p:sp>
      <p:sp>
        <p:nvSpPr>
          <p:cNvPr id="5" name="Content Placeholder 4">
            <a:extLst>
              <a:ext uri="{FF2B5EF4-FFF2-40B4-BE49-F238E27FC236}">
                <a16:creationId xmlns:a16="http://schemas.microsoft.com/office/drawing/2014/main" id="{7DD03BC7-E55E-4843-9992-D1F1B5360CE6}"/>
              </a:ext>
            </a:extLst>
          </p:cNvPr>
          <p:cNvSpPr>
            <a:spLocks noGrp="1"/>
          </p:cNvSpPr>
          <p:nvPr>
            <p:ph idx="1"/>
          </p:nvPr>
        </p:nvSpPr>
        <p:spPr/>
        <p:txBody>
          <a:bodyPr>
            <a:normAutofit fontScale="92500" lnSpcReduction="10000"/>
          </a:bodyPr>
          <a:lstStyle/>
          <a:p>
            <a:pPr marL="0" indent="0">
              <a:buNone/>
            </a:pPr>
            <a:r>
              <a:rPr lang="en-US" sz="2000" dirty="0" err="1">
                <a:solidFill>
                  <a:schemeClr val="tx1"/>
                </a:solidFill>
                <a:cs typeface="Times New Roman" panose="02020603050405020304" pitchFamily="18" charset="0"/>
              </a:rPr>
              <a:t>post_save</a:t>
            </a:r>
            <a:r>
              <a:rPr lang="en-US" sz="2000" dirty="0">
                <a:solidFill>
                  <a:schemeClr val="tx1"/>
                </a:solidFill>
                <a:cs typeface="Times New Roman" panose="02020603050405020304" pitchFamily="18" charset="0"/>
              </a:rPr>
              <a:t>(sender, instance, created, raw, using, </a:t>
            </a:r>
            <a:r>
              <a:rPr lang="en-US" sz="2000" dirty="0" err="1">
                <a:solidFill>
                  <a:schemeClr val="tx1"/>
                </a:solidFill>
                <a:cs typeface="Times New Roman" panose="02020603050405020304" pitchFamily="18" charset="0"/>
              </a:rPr>
              <a:t>update_fields</a:t>
            </a:r>
            <a:r>
              <a:rPr lang="en-US" sz="2000" dirty="0">
                <a:solidFill>
                  <a:schemeClr val="tx1"/>
                </a:solidFill>
                <a:cs typeface="Times New Roman" panose="02020603050405020304" pitchFamily="18" charset="0"/>
              </a:rPr>
              <a:t>) - Like </a:t>
            </a:r>
            <a:r>
              <a:rPr lang="en-US" sz="2000" dirty="0" err="1">
                <a:solidFill>
                  <a:schemeClr val="tx1"/>
                </a:solidFill>
                <a:cs typeface="Times New Roman" panose="02020603050405020304" pitchFamily="18" charset="0"/>
              </a:rPr>
              <a:t>pre_save</a:t>
            </a:r>
            <a:r>
              <a:rPr lang="en-US" sz="2000" dirty="0">
                <a:solidFill>
                  <a:schemeClr val="tx1"/>
                </a:solidFill>
                <a:cs typeface="Times New Roman" panose="02020603050405020304" pitchFamily="18" charset="0"/>
              </a:rPr>
              <a:t>, but sent at the end of the save() method.</a:t>
            </a:r>
          </a:p>
          <a:p>
            <a:pPr marL="0" indent="0">
              <a:buNone/>
            </a:pPr>
            <a:r>
              <a:rPr lang="en-US" sz="2000" dirty="0">
                <a:solidFill>
                  <a:schemeClr val="tx1"/>
                </a:solidFill>
                <a:cs typeface="Times New Roman" panose="02020603050405020304" pitchFamily="18" charset="0"/>
              </a:rPr>
              <a:t>sender - The model class.</a:t>
            </a:r>
          </a:p>
          <a:p>
            <a:pPr marL="0" indent="0">
              <a:buNone/>
            </a:pPr>
            <a:r>
              <a:rPr lang="en-US" sz="2000" dirty="0">
                <a:solidFill>
                  <a:schemeClr val="tx1"/>
                </a:solidFill>
                <a:cs typeface="Times New Roman" panose="02020603050405020304" pitchFamily="18" charset="0"/>
              </a:rPr>
              <a:t>instance - The actual instance being saved.</a:t>
            </a:r>
          </a:p>
          <a:p>
            <a:pPr marL="0" indent="0">
              <a:buNone/>
            </a:pPr>
            <a:r>
              <a:rPr lang="en-US" sz="2000" dirty="0">
                <a:solidFill>
                  <a:schemeClr val="tx1"/>
                </a:solidFill>
                <a:cs typeface="Times New Roman" panose="02020603050405020304" pitchFamily="18" charset="0"/>
              </a:rPr>
              <a:t>created - A </a:t>
            </a:r>
            <a:r>
              <a:rPr lang="en-US" sz="2000" dirty="0" err="1">
                <a:solidFill>
                  <a:schemeClr val="tx1"/>
                </a:solidFill>
                <a:cs typeface="Times New Roman" panose="02020603050405020304" pitchFamily="18" charset="0"/>
              </a:rPr>
              <a:t>boolean</a:t>
            </a:r>
            <a:r>
              <a:rPr lang="en-US" sz="2000" dirty="0">
                <a:solidFill>
                  <a:schemeClr val="tx1"/>
                </a:solidFill>
                <a:cs typeface="Times New Roman" panose="02020603050405020304" pitchFamily="18" charset="0"/>
              </a:rPr>
              <a:t>; True if a new record was created.</a:t>
            </a:r>
          </a:p>
          <a:p>
            <a:pPr marL="0" indent="0">
              <a:buNone/>
            </a:pPr>
            <a:r>
              <a:rPr lang="en-US" sz="2000" dirty="0">
                <a:solidFill>
                  <a:schemeClr val="tx1"/>
                </a:solidFill>
                <a:cs typeface="Times New Roman" panose="02020603050405020304" pitchFamily="18" charset="0"/>
              </a:rPr>
              <a:t>raw - A </a:t>
            </a:r>
            <a:r>
              <a:rPr lang="en-US" sz="2000" dirty="0" err="1">
                <a:solidFill>
                  <a:schemeClr val="tx1"/>
                </a:solidFill>
                <a:cs typeface="Times New Roman" panose="02020603050405020304" pitchFamily="18" charset="0"/>
              </a:rPr>
              <a:t>boolean</a:t>
            </a:r>
            <a:r>
              <a:rPr lang="en-US" sz="2000" dirty="0">
                <a:solidFill>
                  <a:schemeClr val="tx1"/>
                </a:solidFill>
                <a:cs typeface="Times New Roman" panose="02020603050405020304" pitchFamily="18" charset="0"/>
              </a:rPr>
              <a:t>; True if the model is saved exactly as presented (i.e. when loading a fixture). One should not query/modify other records in the database as the database might not be in a consistent state yet.</a:t>
            </a:r>
          </a:p>
          <a:p>
            <a:pPr marL="0" indent="0">
              <a:buNone/>
            </a:pPr>
            <a:r>
              <a:rPr lang="en-US" sz="2000" dirty="0">
                <a:solidFill>
                  <a:schemeClr val="tx1"/>
                </a:solidFill>
                <a:cs typeface="Times New Roman" panose="02020603050405020304" pitchFamily="18" charset="0"/>
              </a:rPr>
              <a:t>using - The database alias being used.</a:t>
            </a:r>
          </a:p>
          <a:p>
            <a:pPr marL="0" indent="0">
              <a:buNone/>
            </a:pPr>
            <a:r>
              <a:rPr lang="en-US" sz="2000" dirty="0" err="1">
                <a:solidFill>
                  <a:schemeClr val="tx1"/>
                </a:solidFill>
                <a:cs typeface="Times New Roman" panose="02020603050405020304" pitchFamily="18" charset="0"/>
              </a:rPr>
              <a:t>update_fields</a:t>
            </a:r>
            <a:r>
              <a:rPr lang="en-US" sz="2000" dirty="0">
                <a:solidFill>
                  <a:schemeClr val="tx1"/>
                </a:solidFill>
                <a:cs typeface="Times New Roman" panose="02020603050405020304" pitchFamily="18" charset="0"/>
              </a:rPr>
              <a:t> - The set of fields to update as passed to </a:t>
            </a:r>
            <a:r>
              <a:rPr lang="en-US" sz="2000" dirty="0" err="1">
                <a:solidFill>
                  <a:schemeClr val="tx1"/>
                </a:solidFill>
                <a:cs typeface="Times New Roman" panose="02020603050405020304" pitchFamily="18" charset="0"/>
              </a:rPr>
              <a:t>Model.save</a:t>
            </a:r>
            <a:r>
              <a:rPr lang="en-US" sz="2000" dirty="0">
                <a:solidFill>
                  <a:schemeClr val="tx1"/>
                </a:solidFill>
                <a:cs typeface="Times New Roman" panose="02020603050405020304" pitchFamily="18" charset="0"/>
              </a:rPr>
              <a:t>(), or None if </a:t>
            </a:r>
            <a:r>
              <a:rPr lang="en-US" sz="2000" dirty="0" err="1">
                <a:solidFill>
                  <a:schemeClr val="tx1"/>
                </a:solidFill>
                <a:cs typeface="Times New Roman" panose="02020603050405020304" pitchFamily="18" charset="0"/>
              </a:rPr>
              <a:t>update_fields</a:t>
            </a:r>
            <a:r>
              <a:rPr lang="en-US" sz="2000" dirty="0">
                <a:solidFill>
                  <a:schemeClr val="tx1"/>
                </a:solidFill>
                <a:cs typeface="Times New Roman" panose="02020603050405020304" pitchFamily="18" charset="0"/>
              </a:rPr>
              <a:t> wasn’t passed to save().</a:t>
            </a:r>
          </a:p>
          <a:p>
            <a:pPr marL="0" indent="0">
              <a:buNone/>
            </a:pPr>
            <a:endParaRPr lang="en-US" dirty="0"/>
          </a:p>
        </p:txBody>
      </p:sp>
    </p:spTree>
    <p:extLst>
      <p:ext uri="{BB962C8B-B14F-4D97-AF65-F5344CB8AC3E}">
        <p14:creationId xmlns:p14="http://schemas.microsoft.com/office/powerpoint/2010/main" val="15260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1F103-7B3D-430C-AEAC-51018557B0DF}"/>
              </a:ext>
            </a:extLst>
          </p:cNvPr>
          <p:cNvSpPr>
            <a:spLocks noGrp="1"/>
          </p:cNvSpPr>
          <p:nvPr>
            <p:ph type="title"/>
          </p:nvPr>
        </p:nvSpPr>
        <p:spPr/>
        <p:txBody>
          <a:bodyPr/>
          <a:lstStyle/>
          <a:p>
            <a:r>
              <a:rPr lang="en-US" dirty="0"/>
              <a:t>Built in signal</a:t>
            </a:r>
          </a:p>
        </p:txBody>
      </p:sp>
      <p:sp>
        <p:nvSpPr>
          <p:cNvPr id="6" name="Content Placeholder 2">
            <a:extLst>
              <a:ext uri="{FF2B5EF4-FFF2-40B4-BE49-F238E27FC236}">
                <a16:creationId xmlns:a16="http://schemas.microsoft.com/office/drawing/2014/main" id="{FBE3D85B-B4B8-4703-AB9A-463FC03CC8D1}"/>
              </a:ext>
            </a:extLst>
          </p:cNvPr>
          <p:cNvSpPr>
            <a:spLocks noGrp="1"/>
          </p:cNvSpPr>
          <p:nvPr>
            <p:ph idx="1"/>
          </p:nvPr>
        </p:nvSpPr>
        <p:spPr>
          <a:xfrm>
            <a:off x="581025" y="2181225"/>
            <a:ext cx="11029950" cy="3678238"/>
          </a:xfrm>
        </p:spPr>
        <p:txBody>
          <a:bodyPr>
            <a:noAutofit/>
          </a:bodyPr>
          <a:lstStyle/>
          <a:p>
            <a:pPr marL="0" indent="0">
              <a:buNone/>
            </a:pPr>
            <a:r>
              <a:rPr lang="en-US" sz="1600" dirty="0" err="1">
                <a:cs typeface="Times New Roman" panose="02020603050405020304" pitchFamily="18" charset="0"/>
              </a:rPr>
              <a:t>pre_delete</a:t>
            </a:r>
            <a:r>
              <a:rPr lang="en-US" sz="1600" dirty="0">
                <a:cs typeface="Times New Roman" panose="02020603050405020304" pitchFamily="18" charset="0"/>
              </a:rPr>
              <a:t>(sender, instance, using) - Sent at the beginning of a model’s delete() method and a </a:t>
            </a:r>
            <a:r>
              <a:rPr lang="en-US" sz="1600" dirty="0" err="1">
                <a:cs typeface="Times New Roman" panose="02020603050405020304" pitchFamily="18" charset="0"/>
              </a:rPr>
              <a:t>queryset’s</a:t>
            </a:r>
            <a:r>
              <a:rPr lang="en-US" sz="1600" dirty="0">
                <a:cs typeface="Times New Roman" panose="02020603050405020304" pitchFamily="18" charset="0"/>
              </a:rPr>
              <a:t> delete() method.</a:t>
            </a:r>
          </a:p>
          <a:p>
            <a:pPr marL="0" indent="0">
              <a:buNone/>
            </a:pPr>
            <a:r>
              <a:rPr lang="en-US" sz="1600" dirty="0">
                <a:cs typeface="Times New Roman" panose="02020603050405020304" pitchFamily="18" charset="0"/>
              </a:rPr>
              <a:t>sender - The model class.</a:t>
            </a:r>
          </a:p>
          <a:p>
            <a:pPr marL="0" indent="0">
              <a:buNone/>
            </a:pPr>
            <a:r>
              <a:rPr lang="en-US" sz="1600" dirty="0">
                <a:cs typeface="Times New Roman" panose="02020603050405020304" pitchFamily="18" charset="0"/>
              </a:rPr>
              <a:t>instance - The actual instance being deleted.</a:t>
            </a:r>
          </a:p>
          <a:p>
            <a:pPr marL="0" indent="0">
              <a:buNone/>
            </a:pPr>
            <a:r>
              <a:rPr lang="en-US" sz="1600" dirty="0">
                <a:cs typeface="Times New Roman" panose="02020603050405020304" pitchFamily="18" charset="0"/>
              </a:rPr>
              <a:t>using - The database alias being used.</a:t>
            </a:r>
          </a:p>
          <a:p>
            <a:pPr marL="0" indent="0">
              <a:buNone/>
            </a:pPr>
            <a:endParaRPr lang="en-US" sz="1600" dirty="0">
              <a:cs typeface="Times New Roman" panose="02020603050405020304" pitchFamily="18" charset="0"/>
            </a:endParaRPr>
          </a:p>
          <a:p>
            <a:pPr marL="0" indent="0">
              <a:buNone/>
            </a:pPr>
            <a:r>
              <a:rPr lang="en-US" sz="1600" dirty="0" err="1">
                <a:cs typeface="Times New Roman" panose="02020603050405020304" pitchFamily="18" charset="0"/>
              </a:rPr>
              <a:t>post_delete</a:t>
            </a:r>
            <a:r>
              <a:rPr lang="en-US" sz="1600" dirty="0">
                <a:cs typeface="Times New Roman" panose="02020603050405020304" pitchFamily="18" charset="0"/>
              </a:rPr>
              <a:t>(sender, instance, using) - Like </a:t>
            </a:r>
            <a:r>
              <a:rPr lang="en-US" sz="1600" dirty="0" err="1">
                <a:cs typeface="Times New Roman" panose="02020603050405020304" pitchFamily="18" charset="0"/>
              </a:rPr>
              <a:t>pre_delete</a:t>
            </a:r>
            <a:r>
              <a:rPr lang="en-US" sz="1600" dirty="0">
                <a:cs typeface="Times New Roman" panose="02020603050405020304" pitchFamily="18" charset="0"/>
              </a:rPr>
              <a:t>, but sent at the end of a model’s delete() method and a </a:t>
            </a:r>
            <a:r>
              <a:rPr lang="en-US" sz="1600" dirty="0" err="1">
                <a:cs typeface="Times New Roman" panose="02020603050405020304" pitchFamily="18" charset="0"/>
              </a:rPr>
              <a:t>queryset’s</a:t>
            </a:r>
            <a:r>
              <a:rPr lang="en-US" sz="1600" dirty="0">
                <a:cs typeface="Times New Roman" panose="02020603050405020304" pitchFamily="18" charset="0"/>
              </a:rPr>
              <a:t> delete() method.</a:t>
            </a:r>
          </a:p>
          <a:p>
            <a:pPr marL="0" indent="0">
              <a:buNone/>
            </a:pPr>
            <a:r>
              <a:rPr lang="en-US" sz="1600" dirty="0">
                <a:cs typeface="Times New Roman" panose="02020603050405020304" pitchFamily="18" charset="0"/>
              </a:rPr>
              <a:t>sender - The model class.</a:t>
            </a:r>
          </a:p>
          <a:p>
            <a:pPr marL="0" indent="0">
              <a:buNone/>
            </a:pPr>
            <a:r>
              <a:rPr lang="en-US" sz="1600" dirty="0">
                <a:cs typeface="Times New Roman" panose="02020603050405020304" pitchFamily="18" charset="0"/>
              </a:rPr>
              <a:t>instance - The actual instance being deleted.</a:t>
            </a:r>
          </a:p>
          <a:p>
            <a:pPr marL="0" indent="0">
              <a:buNone/>
            </a:pPr>
            <a:r>
              <a:rPr lang="en-US" sz="1600" dirty="0">
                <a:cs typeface="Times New Roman" panose="02020603050405020304" pitchFamily="18" charset="0"/>
              </a:rPr>
              <a:t>Note that the object will no longer be in the database, so be very careful what you do with this instance.</a:t>
            </a:r>
          </a:p>
          <a:p>
            <a:pPr marL="0" indent="0">
              <a:buNone/>
            </a:pPr>
            <a:r>
              <a:rPr lang="en-US" sz="1600" dirty="0">
                <a:cs typeface="Times New Roman" panose="02020603050405020304" pitchFamily="18" charset="0"/>
              </a:rPr>
              <a:t>using - The database alias being used.</a:t>
            </a:r>
          </a:p>
        </p:txBody>
      </p:sp>
    </p:spTree>
    <p:extLst>
      <p:ext uri="{BB962C8B-B14F-4D97-AF65-F5344CB8AC3E}">
        <p14:creationId xmlns:p14="http://schemas.microsoft.com/office/powerpoint/2010/main" val="117658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6" end="6"/>
                                            </p:txEl>
                                          </p:spTgt>
                                        </p:tgtEl>
                                        <p:attrNameLst>
                                          <p:attrName>style.visibility</p:attrName>
                                        </p:attrNameLst>
                                      </p:cBhvr>
                                      <p:to>
                                        <p:strVal val="visible"/>
                                      </p:to>
                                    </p:set>
                                    <p:animEffect transition="in" filter="fade">
                                      <p:cBhvr>
                                        <p:cTn id="32" dur="500"/>
                                        <p:tgtEl>
                                          <p:spTgt spid="6">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9546B88A-3A41-4CFA-A74B-F767F66A61E6}"/>
              </a:ext>
            </a:extLst>
          </p:cNvPr>
          <p:cNvSpPr txBox="1">
            <a:spLocks/>
          </p:cNvSpPr>
          <p:nvPr/>
        </p:nvSpPr>
        <p:spPr>
          <a:xfrm>
            <a:off x="899160" y="1146357"/>
            <a:ext cx="10515600" cy="5237026"/>
          </a:xfrm>
          <a:prstGeom prst="rect">
            <a:avLst/>
          </a:prstGeom>
        </p:spPr>
        <p:txBody>
          <a:bodyP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dirty="0">
                <a:solidFill>
                  <a:srgbClr val="00B050"/>
                </a:solidFill>
                <a:cs typeface="Times New Roman" panose="02020603050405020304" pitchFamily="18" charset="0"/>
              </a:rPr>
              <a:t>m2m_changed</a:t>
            </a:r>
            <a:r>
              <a:rPr lang="en-US" dirty="0">
                <a:solidFill>
                  <a:schemeClr val="tx1"/>
                </a:solidFill>
                <a:cs typeface="Times New Roman" panose="02020603050405020304" pitchFamily="18" charset="0"/>
              </a:rPr>
              <a:t>(sender, instance, action, reverse, model, </a:t>
            </a:r>
            <a:r>
              <a:rPr lang="en-US" dirty="0" err="1">
                <a:solidFill>
                  <a:schemeClr val="tx1"/>
                </a:solidFill>
                <a:cs typeface="Times New Roman" panose="02020603050405020304" pitchFamily="18" charset="0"/>
              </a:rPr>
              <a:t>pk_set</a:t>
            </a:r>
            <a:r>
              <a:rPr lang="en-US" dirty="0">
                <a:solidFill>
                  <a:schemeClr val="tx1"/>
                </a:solidFill>
                <a:cs typeface="Times New Roman" panose="02020603050405020304" pitchFamily="18" charset="0"/>
              </a:rPr>
              <a:t>, using) - Sent when a </a:t>
            </a:r>
            <a:r>
              <a:rPr lang="en-US" dirty="0" err="1">
                <a:solidFill>
                  <a:schemeClr val="tx1"/>
                </a:solidFill>
                <a:cs typeface="Times New Roman" panose="02020603050405020304" pitchFamily="18" charset="0"/>
              </a:rPr>
              <a:t>ManyToManyField</a:t>
            </a:r>
            <a:r>
              <a:rPr lang="en-US" dirty="0">
                <a:solidFill>
                  <a:schemeClr val="tx1"/>
                </a:solidFill>
                <a:cs typeface="Times New Roman" panose="02020603050405020304" pitchFamily="18" charset="0"/>
              </a:rPr>
              <a:t> is changed on a model instance. Strictly speaking, this is not a model signal since it is sent by the </a:t>
            </a:r>
            <a:r>
              <a:rPr lang="en-US" dirty="0" err="1">
                <a:solidFill>
                  <a:schemeClr val="tx1"/>
                </a:solidFill>
                <a:cs typeface="Times New Roman" panose="02020603050405020304" pitchFamily="18" charset="0"/>
              </a:rPr>
              <a:t>ManyToManyField</a:t>
            </a:r>
            <a:r>
              <a:rPr lang="en-US" dirty="0">
                <a:solidFill>
                  <a:schemeClr val="tx1"/>
                </a:solidFill>
                <a:cs typeface="Times New Roman" panose="02020603050405020304" pitchFamily="18" charset="0"/>
              </a:rPr>
              <a:t>, but since it complements the </a:t>
            </a:r>
            <a:r>
              <a:rPr lang="en-US" dirty="0" err="1">
                <a:solidFill>
                  <a:schemeClr val="tx1"/>
                </a:solidFill>
                <a:cs typeface="Times New Roman" panose="02020603050405020304" pitchFamily="18" charset="0"/>
              </a:rPr>
              <a:t>pre_save</a:t>
            </a:r>
            <a:r>
              <a:rPr lang="en-US" dirty="0">
                <a:solidFill>
                  <a:schemeClr val="tx1"/>
                </a:solidFill>
                <a:cs typeface="Times New Roman" panose="02020603050405020304" pitchFamily="18" charset="0"/>
              </a:rPr>
              <a:t>/</a:t>
            </a:r>
            <a:r>
              <a:rPr lang="en-US" dirty="0" err="1">
                <a:solidFill>
                  <a:schemeClr val="tx1"/>
                </a:solidFill>
                <a:cs typeface="Times New Roman" panose="02020603050405020304" pitchFamily="18" charset="0"/>
              </a:rPr>
              <a:t>post_save</a:t>
            </a:r>
            <a:r>
              <a:rPr lang="en-US" dirty="0">
                <a:solidFill>
                  <a:schemeClr val="tx1"/>
                </a:solidFill>
                <a:cs typeface="Times New Roman" panose="02020603050405020304" pitchFamily="18" charset="0"/>
              </a:rPr>
              <a:t> and </a:t>
            </a:r>
            <a:r>
              <a:rPr lang="en-US" dirty="0" err="1">
                <a:solidFill>
                  <a:schemeClr val="tx1"/>
                </a:solidFill>
                <a:cs typeface="Times New Roman" panose="02020603050405020304" pitchFamily="18" charset="0"/>
              </a:rPr>
              <a:t>pre_delete</a:t>
            </a:r>
            <a:r>
              <a:rPr lang="en-US" dirty="0">
                <a:solidFill>
                  <a:schemeClr val="tx1"/>
                </a:solidFill>
                <a:cs typeface="Times New Roman" panose="02020603050405020304" pitchFamily="18" charset="0"/>
              </a:rPr>
              <a:t>/</a:t>
            </a:r>
            <a:r>
              <a:rPr lang="en-US" dirty="0" err="1">
                <a:solidFill>
                  <a:schemeClr val="tx1"/>
                </a:solidFill>
                <a:cs typeface="Times New Roman" panose="02020603050405020304" pitchFamily="18" charset="0"/>
              </a:rPr>
              <a:t>post_delete</a:t>
            </a:r>
            <a:r>
              <a:rPr lang="en-US" dirty="0">
                <a:solidFill>
                  <a:schemeClr val="tx1"/>
                </a:solidFill>
                <a:cs typeface="Times New Roman" panose="02020603050405020304" pitchFamily="18" charset="0"/>
              </a:rPr>
              <a:t> when it comes to tracking changes to models, it is included here.</a:t>
            </a:r>
          </a:p>
          <a:p>
            <a:pPr marL="0" indent="0">
              <a:buFont typeface="Wingdings 2" panose="05020102010507070707" pitchFamily="18" charset="2"/>
              <a:buNone/>
            </a:pPr>
            <a:r>
              <a:rPr lang="en-US" dirty="0">
                <a:solidFill>
                  <a:schemeClr val="tx1"/>
                </a:solidFill>
                <a:cs typeface="Times New Roman" panose="02020603050405020304" pitchFamily="18" charset="0"/>
              </a:rPr>
              <a:t>sender - The intermediate model class describing the </a:t>
            </a:r>
            <a:r>
              <a:rPr lang="en-US" dirty="0" err="1">
                <a:solidFill>
                  <a:schemeClr val="tx1"/>
                </a:solidFill>
                <a:cs typeface="Times New Roman" panose="02020603050405020304" pitchFamily="18" charset="0"/>
              </a:rPr>
              <a:t>ManyToManyField</a:t>
            </a:r>
            <a:r>
              <a:rPr lang="en-US" dirty="0">
                <a:solidFill>
                  <a:schemeClr val="tx1"/>
                </a:solidFill>
                <a:cs typeface="Times New Roman" panose="02020603050405020304" pitchFamily="18" charset="0"/>
              </a:rPr>
              <a:t>. This class is automatically created when a many-to-many field is defined; you can access it using the through attribute on the many-to-many field.</a:t>
            </a:r>
          </a:p>
          <a:p>
            <a:pPr marL="0" indent="0">
              <a:buFont typeface="Wingdings 2" panose="05020102010507070707" pitchFamily="18" charset="2"/>
              <a:buNone/>
            </a:pPr>
            <a:r>
              <a:rPr lang="en-US" dirty="0">
                <a:solidFill>
                  <a:schemeClr val="tx1"/>
                </a:solidFill>
                <a:cs typeface="Times New Roman" panose="02020603050405020304" pitchFamily="18" charset="0"/>
              </a:rPr>
              <a:t>instance - The instance whose many-to-many relation is updated. This can be an instance of the sender, or of the class the </a:t>
            </a:r>
            <a:r>
              <a:rPr lang="en-US" dirty="0" err="1">
                <a:solidFill>
                  <a:schemeClr val="tx1"/>
                </a:solidFill>
                <a:cs typeface="Times New Roman" panose="02020603050405020304" pitchFamily="18" charset="0"/>
              </a:rPr>
              <a:t>ManyToManyField</a:t>
            </a:r>
            <a:r>
              <a:rPr lang="en-US" dirty="0">
                <a:solidFill>
                  <a:schemeClr val="tx1"/>
                </a:solidFill>
                <a:cs typeface="Times New Roman" panose="02020603050405020304" pitchFamily="18" charset="0"/>
              </a:rPr>
              <a:t> is related to.</a:t>
            </a:r>
          </a:p>
          <a:p>
            <a:pPr marL="0" indent="0">
              <a:buFont typeface="Wingdings 2" panose="05020102010507070707" pitchFamily="18" charset="2"/>
              <a:buNone/>
            </a:pPr>
            <a:r>
              <a:rPr lang="en-US" dirty="0">
                <a:solidFill>
                  <a:schemeClr val="tx1"/>
                </a:solidFill>
                <a:cs typeface="Times New Roman" panose="02020603050405020304" pitchFamily="18" charset="0"/>
              </a:rPr>
              <a:t>action - A string indicating the type of update that is done on the relation. This can be one of the following:</a:t>
            </a:r>
          </a:p>
          <a:p>
            <a:pPr marL="0" indent="0">
              <a:buFont typeface="Wingdings 2" panose="05020102010507070707" pitchFamily="18" charset="2"/>
              <a:buNone/>
            </a:pPr>
            <a:r>
              <a:rPr lang="en-US" dirty="0">
                <a:solidFill>
                  <a:schemeClr val="tx1"/>
                </a:solidFill>
                <a:cs typeface="Times New Roman" panose="02020603050405020304" pitchFamily="18" charset="0"/>
              </a:rPr>
              <a:t>"</a:t>
            </a:r>
            <a:r>
              <a:rPr lang="en-US" dirty="0" err="1">
                <a:solidFill>
                  <a:schemeClr val="tx1"/>
                </a:solidFill>
                <a:cs typeface="Times New Roman" panose="02020603050405020304" pitchFamily="18" charset="0"/>
              </a:rPr>
              <a:t>pre_add</a:t>
            </a:r>
            <a:r>
              <a:rPr lang="en-US" dirty="0">
                <a:solidFill>
                  <a:schemeClr val="tx1"/>
                </a:solidFill>
                <a:cs typeface="Times New Roman" panose="02020603050405020304" pitchFamily="18" charset="0"/>
              </a:rPr>
              <a:t>" - Sent before one or more objects are added to the relation.</a:t>
            </a:r>
          </a:p>
          <a:p>
            <a:pPr marL="0" indent="0">
              <a:buFont typeface="Wingdings 2" panose="05020102010507070707" pitchFamily="18" charset="2"/>
              <a:buNone/>
            </a:pPr>
            <a:r>
              <a:rPr lang="en-US" dirty="0">
                <a:solidFill>
                  <a:schemeClr val="tx1"/>
                </a:solidFill>
                <a:cs typeface="Times New Roman" panose="02020603050405020304" pitchFamily="18" charset="0"/>
              </a:rPr>
              <a:t>"</a:t>
            </a:r>
            <a:r>
              <a:rPr lang="en-US" dirty="0" err="1">
                <a:solidFill>
                  <a:schemeClr val="tx1"/>
                </a:solidFill>
                <a:cs typeface="Times New Roman" panose="02020603050405020304" pitchFamily="18" charset="0"/>
              </a:rPr>
              <a:t>post_add</a:t>
            </a:r>
            <a:r>
              <a:rPr lang="en-US" dirty="0">
                <a:solidFill>
                  <a:schemeClr val="tx1"/>
                </a:solidFill>
                <a:cs typeface="Times New Roman" panose="02020603050405020304" pitchFamily="18" charset="0"/>
              </a:rPr>
              <a:t>" - Sent after one or more objects are added to the relation.</a:t>
            </a:r>
          </a:p>
          <a:p>
            <a:pPr marL="0" indent="0">
              <a:buFont typeface="Wingdings 2" panose="05020102010507070707" pitchFamily="18" charset="2"/>
              <a:buNone/>
            </a:pPr>
            <a:r>
              <a:rPr lang="en-US" dirty="0">
                <a:solidFill>
                  <a:schemeClr val="tx1"/>
                </a:solidFill>
                <a:cs typeface="Times New Roman" panose="02020603050405020304" pitchFamily="18" charset="0"/>
              </a:rPr>
              <a:t>"</a:t>
            </a:r>
            <a:r>
              <a:rPr lang="en-US" dirty="0" err="1">
                <a:solidFill>
                  <a:schemeClr val="tx1"/>
                </a:solidFill>
                <a:cs typeface="Times New Roman" panose="02020603050405020304" pitchFamily="18" charset="0"/>
              </a:rPr>
              <a:t>pre_remove</a:t>
            </a:r>
            <a:r>
              <a:rPr lang="en-US" dirty="0">
                <a:solidFill>
                  <a:schemeClr val="tx1"/>
                </a:solidFill>
                <a:cs typeface="Times New Roman" panose="02020603050405020304" pitchFamily="18" charset="0"/>
              </a:rPr>
              <a:t>" - Sent before one or more objects are removed from the relation.</a:t>
            </a:r>
          </a:p>
          <a:p>
            <a:pPr marL="0" indent="0">
              <a:buFont typeface="Wingdings 2" panose="05020102010507070707" pitchFamily="18" charset="2"/>
              <a:buNone/>
            </a:pPr>
            <a:r>
              <a:rPr lang="en-US" dirty="0">
                <a:solidFill>
                  <a:schemeClr val="tx1"/>
                </a:solidFill>
                <a:cs typeface="Times New Roman" panose="02020603050405020304" pitchFamily="18" charset="0"/>
              </a:rPr>
              <a:t>"</a:t>
            </a:r>
            <a:r>
              <a:rPr lang="en-US" dirty="0" err="1">
                <a:solidFill>
                  <a:schemeClr val="tx1"/>
                </a:solidFill>
                <a:cs typeface="Times New Roman" panose="02020603050405020304" pitchFamily="18" charset="0"/>
              </a:rPr>
              <a:t>post_remove</a:t>
            </a:r>
            <a:r>
              <a:rPr lang="en-US" dirty="0">
                <a:solidFill>
                  <a:schemeClr val="tx1"/>
                </a:solidFill>
                <a:cs typeface="Times New Roman" panose="02020603050405020304" pitchFamily="18" charset="0"/>
              </a:rPr>
              <a:t>" - Sent after one or more objects are removed from the relation.</a:t>
            </a:r>
          </a:p>
          <a:p>
            <a:pPr marL="0" indent="0">
              <a:buFont typeface="Wingdings 2" panose="05020102010507070707" pitchFamily="18" charset="2"/>
              <a:buNone/>
            </a:pPr>
            <a:r>
              <a:rPr lang="en-US" dirty="0">
                <a:solidFill>
                  <a:schemeClr val="tx1"/>
                </a:solidFill>
                <a:cs typeface="Times New Roman" panose="02020603050405020304" pitchFamily="18" charset="0"/>
              </a:rPr>
              <a:t>"</a:t>
            </a:r>
            <a:r>
              <a:rPr lang="en-US" dirty="0" err="1">
                <a:solidFill>
                  <a:schemeClr val="tx1"/>
                </a:solidFill>
                <a:cs typeface="Times New Roman" panose="02020603050405020304" pitchFamily="18" charset="0"/>
              </a:rPr>
              <a:t>pre_clear</a:t>
            </a:r>
            <a:r>
              <a:rPr lang="en-US" dirty="0">
                <a:solidFill>
                  <a:schemeClr val="tx1"/>
                </a:solidFill>
                <a:cs typeface="Times New Roman" panose="02020603050405020304" pitchFamily="18" charset="0"/>
              </a:rPr>
              <a:t>" - Sent before the relation is cleared.</a:t>
            </a:r>
          </a:p>
          <a:p>
            <a:pPr marL="0" indent="0">
              <a:buFont typeface="Wingdings 2" panose="05020102010507070707" pitchFamily="18" charset="2"/>
              <a:buNone/>
            </a:pPr>
            <a:r>
              <a:rPr lang="en-US" dirty="0">
                <a:solidFill>
                  <a:schemeClr val="tx1"/>
                </a:solidFill>
                <a:cs typeface="Times New Roman" panose="02020603050405020304" pitchFamily="18" charset="0"/>
              </a:rPr>
              <a:t>"</a:t>
            </a:r>
            <a:r>
              <a:rPr lang="en-US" dirty="0" err="1">
                <a:solidFill>
                  <a:schemeClr val="tx1"/>
                </a:solidFill>
                <a:cs typeface="Times New Roman" panose="02020603050405020304" pitchFamily="18" charset="0"/>
              </a:rPr>
              <a:t>post_clear</a:t>
            </a:r>
            <a:r>
              <a:rPr lang="en-US" dirty="0">
                <a:solidFill>
                  <a:schemeClr val="tx1"/>
                </a:solidFill>
                <a:cs typeface="Times New Roman" panose="02020603050405020304" pitchFamily="18" charset="0"/>
              </a:rPr>
              <a:t>" - Sent after the relation is cleared.</a:t>
            </a:r>
          </a:p>
        </p:txBody>
      </p:sp>
    </p:spTree>
    <p:extLst>
      <p:ext uri="{BB962C8B-B14F-4D97-AF65-F5344CB8AC3E}">
        <p14:creationId xmlns:p14="http://schemas.microsoft.com/office/powerpoint/2010/main" val="377278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fade">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4A6D752-42A2-48D5-A02C-4450922A4BA2}"/>
              </a:ext>
            </a:extLst>
          </p:cNvPr>
          <p:cNvSpPr txBox="1">
            <a:spLocks/>
          </p:cNvSpPr>
          <p:nvPr/>
        </p:nvSpPr>
        <p:spPr>
          <a:xfrm>
            <a:off x="899160" y="1146357"/>
            <a:ext cx="10515600" cy="5237026"/>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reverse - Indicates which side of the relation is updated (i.e., if it is the forward or reverse relation that is being modified).</a:t>
            </a:r>
          </a:p>
          <a:p>
            <a:pPr marL="0" indent="0">
              <a:buFont typeface="Wingdings 2" panose="05020102010507070707" pitchFamily="18" charset="2"/>
              <a:buNone/>
            </a:pPr>
            <a:r>
              <a:rPr lang="en-US" sz="2000" dirty="0">
                <a:solidFill>
                  <a:schemeClr val="tx1"/>
                </a:solidFill>
                <a:cs typeface="Times New Roman" panose="02020603050405020304" pitchFamily="18" charset="0"/>
              </a:rPr>
              <a:t>model - The class of the objects that are added to, removed from or cleared from the relation.</a:t>
            </a:r>
          </a:p>
          <a:p>
            <a:pPr marL="0" indent="0">
              <a:buFont typeface="Wingdings 2" panose="05020102010507070707" pitchFamily="18" charset="2"/>
              <a:buNone/>
            </a:pPr>
            <a:r>
              <a:rPr lang="en-US" sz="2000" dirty="0" err="1">
                <a:solidFill>
                  <a:schemeClr val="tx1"/>
                </a:solidFill>
                <a:cs typeface="Times New Roman" panose="02020603050405020304" pitchFamily="18" charset="0"/>
              </a:rPr>
              <a:t>pk_set</a:t>
            </a:r>
            <a:r>
              <a:rPr lang="en-US" sz="2000" dirty="0">
                <a:solidFill>
                  <a:schemeClr val="tx1"/>
                </a:solidFill>
                <a:cs typeface="Times New Roman" panose="02020603050405020304" pitchFamily="18" charset="0"/>
              </a:rPr>
              <a:t> - For the </a:t>
            </a:r>
            <a:r>
              <a:rPr lang="en-US" sz="2000" dirty="0" err="1">
                <a:solidFill>
                  <a:schemeClr val="tx1"/>
                </a:solidFill>
                <a:cs typeface="Times New Roman" panose="02020603050405020304" pitchFamily="18" charset="0"/>
              </a:rPr>
              <a:t>pre_add</a:t>
            </a:r>
            <a:r>
              <a:rPr lang="en-US" sz="2000" dirty="0">
                <a:solidFill>
                  <a:schemeClr val="tx1"/>
                </a:solidFill>
                <a:cs typeface="Times New Roman" panose="02020603050405020304" pitchFamily="18" charset="0"/>
              </a:rPr>
              <a:t> and </a:t>
            </a:r>
            <a:r>
              <a:rPr lang="en-US" sz="2000" dirty="0" err="1">
                <a:solidFill>
                  <a:schemeClr val="tx1"/>
                </a:solidFill>
                <a:cs typeface="Times New Roman" panose="02020603050405020304" pitchFamily="18" charset="0"/>
              </a:rPr>
              <a:t>post_add</a:t>
            </a:r>
            <a:r>
              <a:rPr lang="en-US" sz="2000" dirty="0">
                <a:solidFill>
                  <a:schemeClr val="tx1"/>
                </a:solidFill>
                <a:cs typeface="Times New Roman" panose="02020603050405020304" pitchFamily="18" charset="0"/>
              </a:rPr>
              <a:t> actions, this is a set of primary key values that will be, or have been, added to the relation. This may be a subset of the values submitted to be added, since inserts must filter existing values in order to avoid a database </a:t>
            </a:r>
            <a:r>
              <a:rPr lang="en-US" sz="2000" dirty="0" err="1">
                <a:solidFill>
                  <a:schemeClr val="tx1"/>
                </a:solidFill>
                <a:cs typeface="Times New Roman" panose="02020603050405020304" pitchFamily="18" charset="0"/>
              </a:rPr>
              <a:t>IntegrityError</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For the </a:t>
            </a:r>
            <a:r>
              <a:rPr lang="en-US" sz="2000" dirty="0" err="1">
                <a:solidFill>
                  <a:schemeClr val="tx1"/>
                </a:solidFill>
                <a:cs typeface="Times New Roman" panose="02020603050405020304" pitchFamily="18" charset="0"/>
              </a:rPr>
              <a:t>pre_remove</a:t>
            </a:r>
            <a:r>
              <a:rPr lang="en-US" sz="2000" dirty="0">
                <a:solidFill>
                  <a:schemeClr val="tx1"/>
                </a:solidFill>
                <a:cs typeface="Times New Roman" panose="02020603050405020304" pitchFamily="18" charset="0"/>
              </a:rPr>
              <a:t> and </a:t>
            </a:r>
            <a:r>
              <a:rPr lang="en-US" sz="2000" dirty="0" err="1">
                <a:solidFill>
                  <a:schemeClr val="tx1"/>
                </a:solidFill>
                <a:cs typeface="Times New Roman" panose="02020603050405020304" pitchFamily="18" charset="0"/>
              </a:rPr>
              <a:t>post_remove</a:t>
            </a:r>
            <a:r>
              <a:rPr lang="en-US" sz="2000" dirty="0">
                <a:solidFill>
                  <a:schemeClr val="tx1"/>
                </a:solidFill>
                <a:cs typeface="Times New Roman" panose="02020603050405020304" pitchFamily="18" charset="0"/>
              </a:rPr>
              <a:t> actions, this is a set of primary key values that was submitted to be removed from the relation. This is not dependent on whether the values actually will be, or have been, removed. In particular, non-existent values may be submitted, and will appear in </a:t>
            </a:r>
            <a:r>
              <a:rPr lang="en-US" sz="2000" dirty="0" err="1">
                <a:solidFill>
                  <a:schemeClr val="tx1"/>
                </a:solidFill>
                <a:cs typeface="Times New Roman" panose="02020603050405020304" pitchFamily="18" charset="0"/>
              </a:rPr>
              <a:t>pk_set</a:t>
            </a:r>
            <a:r>
              <a:rPr lang="en-US" sz="2000" dirty="0">
                <a:solidFill>
                  <a:schemeClr val="tx1"/>
                </a:solidFill>
                <a:cs typeface="Times New Roman" panose="02020603050405020304" pitchFamily="18" charset="0"/>
              </a:rPr>
              <a:t>, even though they have no effect on the database.</a:t>
            </a:r>
          </a:p>
          <a:p>
            <a:pPr marL="0" indent="0">
              <a:buFont typeface="Wingdings 2" panose="05020102010507070707" pitchFamily="18" charset="2"/>
              <a:buNone/>
            </a:pPr>
            <a:r>
              <a:rPr lang="en-US" sz="2000" dirty="0">
                <a:solidFill>
                  <a:schemeClr val="tx1"/>
                </a:solidFill>
                <a:cs typeface="Times New Roman" panose="02020603050405020304" pitchFamily="18" charset="0"/>
              </a:rPr>
              <a:t>For the </a:t>
            </a:r>
            <a:r>
              <a:rPr lang="en-US" sz="2000" dirty="0" err="1">
                <a:solidFill>
                  <a:schemeClr val="tx1"/>
                </a:solidFill>
                <a:cs typeface="Times New Roman" panose="02020603050405020304" pitchFamily="18" charset="0"/>
              </a:rPr>
              <a:t>pre_clear</a:t>
            </a:r>
            <a:r>
              <a:rPr lang="en-US" sz="2000" dirty="0">
                <a:solidFill>
                  <a:schemeClr val="tx1"/>
                </a:solidFill>
                <a:cs typeface="Times New Roman" panose="02020603050405020304" pitchFamily="18" charset="0"/>
              </a:rPr>
              <a:t> and </a:t>
            </a:r>
            <a:r>
              <a:rPr lang="en-US" sz="2000" dirty="0" err="1">
                <a:solidFill>
                  <a:schemeClr val="tx1"/>
                </a:solidFill>
                <a:cs typeface="Times New Roman" panose="02020603050405020304" pitchFamily="18" charset="0"/>
              </a:rPr>
              <a:t>post_clear</a:t>
            </a:r>
            <a:r>
              <a:rPr lang="en-US" sz="2000" dirty="0">
                <a:solidFill>
                  <a:schemeClr val="tx1"/>
                </a:solidFill>
                <a:cs typeface="Times New Roman" panose="02020603050405020304" pitchFamily="18" charset="0"/>
              </a:rPr>
              <a:t> actions, this is None.</a:t>
            </a:r>
          </a:p>
          <a:p>
            <a:pPr marL="0" indent="0">
              <a:buFont typeface="Wingdings 2" panose="05020102010507070707" pitchFamily="18" charset="2"/>
              <a:buNone/>
            </a:pPr>
            <a:r>
              <a:rPr lang="en-US" sz="2000" dirty="0">
                <a:solidFill>
                  <a:schemeClr val="tx1"/>
                </a:solidFill>
                <a:cs typeface="Times New Roman" panose="02020603050405020304" pitchFamily="18" charset="0"/>
              </a:rPr>
              <a:t>using - The database alias being used</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387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D971E9E-1EEB-4940-A7DC-292013F68588}"/>
              </a:ext>
            </a:extLst>
          </p:cNvPr>
          <p:cNvSpPr txBox="1">
            <a:spLocks/>
          </p:cNvSpPr>
          <p:nvPr/>
        </p:nvSpPr>
        <p:spPr>
          <a:xfrm>
            <a:off x="899160" y="1146357"/>
            <a:ext cx="10515600" cy="5237026"/>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err="1">
                <a:solidFill>
                  <a:schemeClr val="tx1"/>
                </a:solidFill>
                <a:cs typeface="Times New Roman" panose="02020603050405020304" pitchFamily="18" charset="0"/>
              </a:rPr>
              <a:t>class_prepared</a:t>
            </a:r>
            <a:r>
              <a:rPr lang="en-US" sz="2000" dirty="0">
                <a:solidFill>
                  <a:schemeClr val="tx1"/>
                </a:solidFill>
                <a:cs typeface="Times New Roman" panose="02020603050405020304" pitchFamily="18" charset="0"/>
              </a:rPr>
              <a:t>(sender) - Sent whenever a model class has been “prepared” – that is, once model has been defined and registered with Django’s model system. Django uses this signal internally; it’s not generally used in third-party applications.</a:t>
            </a:r>
          </a:p>
          <a:p>
            <a:pPr marL="0" indent="0">
              <a:buFont typeface="Wingdings 2" panose="05020102010507070707" pitchFamily="18" charset="2"/>
              <a:buNone/>
            </a:pPr>
            <a:r>
              <a:rPr lang="en-US" sz="2000" dirty="0">
                <a:solidFill>
                  <a:schemeClr val="tx1"/>
                </a:solidFill>
                <a:cs typeface="Times New Roman" panose="02020603050405020304" pitchFamily="18" charset="0"/>
              </a:rPr>
              <a:t>Since this signal is sent during the app registry population process, and </a:t>
            </a:r>
            <a:r>
              <a:rPr lang="en-US" sz="2000" dirty="0" err="1">
                <a:solidFill>
                  <a:schemeClr val="tx1"/>
                </a:solidFill>
                <a:cs typeface="Times New Roman" panose="02020603050405020304" pitchFamily="18" charset="0"/>
              </a:rPr>
              <a:t>AppConfig.ready</a:t>
            </a:r>
            <a:r>
              <a:rPr lang="en-US" sz="2000" dirty="0">
                <a:solidFill>
                  <a:schemeClr val="tx1"/>
                </a:solidFill>
                <a:cs typeface="Times New Roman" panose="02020603050405020304" pitchFamily="18" charset="0"/>
              </a:rPr>
              <a:t>() runs after the app registry is fully populated, receivers cannot be connected in that method. One possibility is to connect them </a:t>
            </a:r>
            <a:r>
              <a:rPr lang="en-US" sz="2000" dirty="0" err="1">
                <a:solidFill>
                  <a:schemeClr val="tx1"/>
                </a:solidFill>
                <a:cs typeface="Times New Roman" panose="02020603050405020304" pitchFamily="18" charset="0"/>
              </a:rPr>
              <a:t>AppConfig</a:t>
            </a:r>
            <a:r>
              <a:rPr lang="en-US" sz="2000" dirty="0">
                <a:solidFill>
                  <a:schemeClr val="tx1"/>
                </a:solidFill>
                <a:cs typeface="Times New Roman" panose="02020603050405020304" pitchFamily="18" charset="0"/>
              </a:rPr>
              <a:t>.__</a:t>
            </a:r>
            <a:r>
              <a:rPr lang="en-US" sz="2000" dirty="0" err="1">
                <a:solidFill>
                  <a:schemeClr val="tx1"/>
                </a:solidFill>
                <a:cs typeface="Times New Roman" panose="02020603050405020304" pitchFamily="18" charset="0"/>
              </a:rPr>
              <a:t>init</a:t>
            </a:r>
            <a:r>
              <a:rPr lang="en-US" sz="2000" dirty="0">
                <a:solidFill>
                  <a:schemeClr val="tx1"/>
                </a:solidFill>
                <a:cs typeface="Times New Roman" panose="02020603050405020304" pitchFamily="18" charset="0"/>
              </a:rPr>
              <a:t>__() instead, taking care not to import models or trigger calls to the app registry.</a:t>
            </a:r>
          </a:p>
          <a:p>
            <a:pPr marL="0" indent="0">
              <a:buFont typeface="Wingdings 2" panose="05020102010507070707" pitchFamily="18" charset="2"/>
              <a:buNone/>
            </a:pPr>
            <a:r>
              <a:rPr lang="en-US" sz="2000" dirty="0">
                <a:solidFill>
                  <a:schemeClr val="tx1"/>
                </a:solidFill>
                <a:cs typeface="Times New Roman" panose="02020603050405020304" pitchFamily="18" charset="0"/>
              </a:rPr>
              <a:t>sender - The model class which was just prepared</a:t>
            </a:r>
            <a:r>
              <a:rPr lang="en-US"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105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0F7D9-C06E-4E2C-9E99-F822418C5B36}"/>
              </a:ext>
            </a:extLst>
          </p:cNvPr>
          <p:cNvSpPr>
            <a:spLocks noGrp="1"/>
          </p:cNvSpPr>
          <p:nvPr>
            <p:ph type="title"/>
          </p:nvPr>
        </p:nvSpPr>
        <p:spPr/>
        <p:txBody>
          <a:bodyPr/>
          <a:lstStyle/>
          <a:p>
            <a:r>
              <a:rPr lang="en-US" dirty="0"/>
              <a:t>Built in signal</a:t>
            </a:r>
          </a:p>
        </p:txBody>
      </p:sp>
      <p:sp>
        <p:nvSpPr>
          <p:cNvPr id="3" name="Content Placeholder 2">
            <a:extLst>
              <a:ext uri="{FF2B5EF4-FFF2-40B4-BE49-F238E27FC236}">
                <a16:creationId xmlns:a16="http://schemas.microsoft.com/office/drawing/2014/main" id="{2A653C1B-1F0F-42C4-A056-5C25A45F457C}"/>
              </a:ext>
            </a:extLst>
          </p:cNvPr>
          <p:cNvSpPr txBox="1">
            <a:spLocks/>
          </p:cNvSpPr>
          <p:nvPr/>
        </p:nvSpPr>
        <p:spPr>
          <a:xfrm>
            <a:off x="575893" y="1893117"/>
            <a:ext cx="11496033" cy="5237026"/>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1600" b="1" u="sng" dirty="0">
                <a:solidFill>
                  <a:schemeClr val="tx1"/>
                </a:solidFill>
                <a:cs typeface="Times New Roman" panose="02020603050405020304" pitchFamily="18" charset="0"/>
              </a:rPr>
              <a:t>Request/Response Signals </a:t>
            </a:r>
            <a:r>
              <a:rPr lang="en-US" sz="1600" dirty="0">
                <a:solidFill>
                  <a:schemeClr val="tx1"/>
                </a:solidFill>
                <a:cs typeface="Times New Roman" panose="02020603050405020304" pitchFamily="18" charset="0"/>
              </a:rPr>
              <a:t>- Signals sent by the core framework when processing a request.</a:t>
            </a:r>
          </a:p>
          <a:p>
            <a:pPr marL="0" indent="0">
              <a:buFont typeface="Wingdings 2" panose="05020102010507070707" pitchFamily="18" charset="2"/>
              <a:buNone/>
            </a:pPr>
            <a:r>
              <a:rPr lang="en-US" sz="1600" b="1" dirty="0" err="1">
                <a:solidFill>
                  <a:schemeClr val="tx1"/>
                </a:solidFill>
                <a:cs typeface="Times New Roman" panose="02020603050405020304" pitchFamily="18" charset="0"/>
              </a:rPr>
              <a:t>django.core.signals</a:t>
            </a:r>
            <a:endParaRPr lang="en-US" sz="1600" b="1" dirty="0">
              <a:solidFill>
                <a:schemeClr val="tx1"/>
              </a:solidFill>
              <a:cs typeface="Times New Roman" panose="02020603050405020304" pitchFamily="18" charset="0"/>
            </a:endParaRPr>
          </a:p>
          <a:p>
            <a:pPr marL="0" indent="0">
              <a:buFont typeface="Wingdings 2" panose="05020102010507070707" pitchFamily="18" charset="2"/>
              <a:buNone/>
            </a:pPr>
            <a:r>
              <a:rPr lang="en-US" sz="1600" dirty="0" err="1">
                <a:solidFill>
                  <a:schemeClr val="tx1"/>
                </a:solidFill>
                <a:cs typeface="Times New Roman" panose="02020603050405020304" pitchFamily="18" charset="0"/>
              </a:rPr>
              <a:t>request_started</a:t>
            </a:r>
            <a:r>
              <a:rPr lang="en-US" sz="1600" dirty="0">
                <a:solidFill>
                  <a:schemeClr val="tx1"/>
                </a:solidFill>
                <a:cs typeface="Times New Roman" panose="02020603050405020304" pitchFamily="18" charset="0"/>
              </a:rPr>
              <a:t>(sender, environ) - Sent when Django begins processing an HTTP request.</a:t>
            </a:r>
          </a:p>
          <a:p>
            <a:pPr marL="0" indent="0">
              <a:buFont typeface="Wingdings 2" panose="05020102010507070707" pitchFamily="18" charset="2"/>
              <a:buNone/>
            </a:pPr>
            <a:r>
              <a:rPr lang="en-US" sz="1600" dirty="0">
                <a:solidFill>
                  <a:schemeClr val="tx1"/>
                </a:solidFill>
                <a:cs typeface="Times New Roman" panose="02020603050405020304" pitchFamily="18" charset="0"/>
              </a:rPr>
              <a:t>sender - The handler class – e.g. </a:t>
            </a:r>
            <a:r>
              <a:rPr lang="en-US" sz="1600" dirty="0" err="1">
                <a:solidFill>
                  <a:schemeClr val="tx1"/>
                </a:solidFill>
                <a:cs typeface="Times New Roman" panose="02020603050405020304" pitchFamily="18" charset="0"/>
              </a:rPr>
              <a:t>django.core.handlers.wsgi.WsgiHandler</a:t>
            </a:r>
            <a:r>
              <a:rPr lang="en-US" sz="1600" dirty="0">
                <a:solidFill>
                  <a:schemeClr val="tx1"/>
                </a:solidFill>
                <a:cs typeface="Times New Roman" panose="02020603050405020304" pitchFamily="18" charset="0"/>
              </a:rPr>
              <a:t> – that handled the request.</a:t>
            </a:r>
          </a:p>
          <a:p>
            <a:pPr marL="0" indent="0">
              <a:buFont typeface="Wingdings 2" panose="05020102010507070707" pitchFamily="18" charset="2"/>
              <a:buNone/>
            </a:pPr>
            <a:r>
              <a:rPr lang="en-US" sz="1600" dirty="0">
                <a:solidFill>
                  <a:schemeClr val="tx1"/>
                </a:solidFill>
                <a:cs typeface="Times New Roman" panose="02020603050405020304" pitchFamily="18" charset="0"/>
              </a:rPr>
              <a:t>environ - The environ dictionary provided to the request.</a:t>
            </a:r>
          </a:p>
          <a:p>
            <a:pPr marL="0" indent="0">
              <a:buFont typeface="Wingdings 2" panose="05020102010507070707" pitchFamily="18" charset="2"/>
              <a:buNone/>
            </a:pPr>
            <a:endParaRPr lang="en-US" sz="1600" dirty="0">
              <a:solidFill>
                <a:schemeClr val="tx1"/>
              </a:solidFill>
              <a:cs typeface="Times New Roman" panose="02020603050405020304" pitchFamily="18" charset="0"/>
            </a:endParaRPr>
          </a:p>
          <a:p>
            <a:pPr marL="0" indent="0">
              <a:buFont typeface="Wingdings 2" panose="05020102010507070707" pitchFamily="18" charset="2"/>
              <a:buNone/>
            </a:pPr>
            <a:r>
              <a:rPr lang="en-US" sz="1600" dirty="0" err="1">
                <a:solidFill>
                  <a:schemeClr val="tx1"/>
                </a:solidFill>
                <a:cs typeface="Times New Roman" panose="02020603050405020304" pitchFamily="18" charset="0"/>
              </a:rPr>
              <a:t>request_finished</a:t>
            </a:r>
            <a:r>
              <a:rPr lang="en-US" sz="1600" dirty="0">
                <a:solidFill>
                  <a:schemeClr val="tx1"/>
                </a:solidFill>
                <a:cs typeface="Times New Roman" panose="02020603050405020304" pitchFamily="18" charset="0"/>
              </a:rPr>
              <a:t>(sender) - Sent when Django finishes delivering an HTTP response to the client.</a:t>
            </a:r>
          </a:p>
          <a:p>
            <a:pPr marL="0" indent="0">
              <a:buFont typeface="Wingdings 2" panose="05020102010507070707" pitchFamily="18" charset="2"/>
              <a:buNone/>
            </a:pPr>
            <a:r>
              <a:rPr lang="en-US" sz="1600" dirty="0">
                <a:solidFill>
                  <a:schemeClr val="tx1"/>
                </a:solidFill>
                <a:cs typeface="Times New Roman" panose="02020603050405020304" pitchFamily="18" charset="0"/>
              </a:rPr>
              <a:t>sender - The handler class.</a:t>
            </a:r>
          </a:p>
          <a:p>
            <a:pPr marL="0" indent="0">
              <a:buFont typeface="Wingdings 2" panose="05020102010507070707" pitchFamily="18" charset="2"/>
              <a:buNone/>
            </a:pPr>
            <a:endParaRPr lang="en-US" sz="1600" dirty="0">
              <a:solidFill>
                <a:schemeClr val="tx1"/>
              </a:solidFill>
              <a:cs typeface="Times New Roman" panose="02020603050405020304" pitchFamily="18" charset="0"/>
            </a:endParaRPr>
          </a:p>
          <a:p>
            <a:pPr marL="0" indent="0">
              <a:buFont typeface="Wingdings 2" panose="05020102010507070707" pitchFamily="18" charset="2"/>
              <a:buNone/>
            </a:pPr>
            <a:r>
              <a:rPr lang="en-US" sz="1600" dirty="0" err="1">
                <a:solidFill>
                  <a:schemeClr val="tx1"/>
                </a:solidFill>
                <a:cs typeface="Times New Roman" panose="02020603050405020304" pitchFamily="18" charset="0"/>
              </a:rPr>
              <a:t>got_request_exception</a:t>
            </a:r>
            <a:r>
              <a:rPr lang="en-US" sz="1600" dirty="0">
                <a:solidFill>
                  <a:schemeClr val="tx1"/>
                </a:solidFill>
                <a:cs typeface="Times New Roman" panose="02020603050405020304" pitchFamily="18" charset="0"/>
              </a:rPr>
              <a:t>(sender, request) - This signal is sent whenever Django encounters an exception while processing an incoming HTTP request.</a:t>
            </a:r>
          </a:p>
          <a:p>
            <a:pPr marL="0" indent="0">
              <a:buFont typeface="Wingdings 2" panose="05020102010507070707" pitchFamily="18" charset="2"/>
              <a:buNone/>
            </a:pPr>
            <a:r>
              <a:rPr lang="en-US" sz="1600" dirty="0">
                <a:solidFill>
                  <a:schemeClr val="tx1"/>
                </a:solidFill>
                <a:cs typeface="Times New Roman" panose="02020603050405020304" pitchFamily="18" charset="0"/>
              </a:rPr>
              <a:t>sender - Unused (always None).</a:t>
            </a:r>
          </a:p>
          <a:p>
            <a:pPr marL="0" indent="0">
              <a:buFont typeface="Wingdings 2" panose="05020102010507070707" pitchFamily="18" charset="2"/>
              <a:buNone/>
            </a:pPr>
            <a:r>
              <a:rPr lang="en-US" sz="1600" dirty="0">
                <a:solidFill>
                  <a:schemeClr val="tx1"/>
                </a:solidFill>
                <a:cs typeface="Times New Roman" panose="02020603050405020304" pitchFamily="18" charset="0"/>
              </a:rPr>
              <a:t>request - The </a:t>
            </a:r>
            <a:r>
              <a:rPr lang="en-US" sz="1600" dirty="0" err="1">
                <a:solidFill>
                  <a:schemeClr val="tx1"/>
                </a:solidFill>
                <a:cs typeface="Times New Roman" panose="02020603050405020304" pitchFamily="18" charset="0"/>
              </a:rPr>
              <a:t>HttpRequest</a:t>
            </a:r>
            <a:r>
              <a:rPr lang="en-US" sz="1600" dirty="0">
                <a:solidFill>
                  <a:schemeClr val="tx1"/>
                </a:solidFill>
                <a:cs typeface="Times New Roman" panose="02020603050405020304" pitchFamily="18" charset="0"/>
              </a:rPr>
              <a:t> object.</a:t>
            </a:r>
          </a:p>
        </p:txBody>
      </p:sp>
    </p:spTree>
    <p:extLst>
      <p:ext uri="{BB962C8B-B14F-4D97-AF65-F5344CB8AC3E}">
        <p14:creationId xmlns:p14="http://schemas.microsoft.com/office/powerpoint/2010/main" val="101898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F7955-F355-471A-923A-A23E06765B40}"/>
              </a:ext>
            </a:extLst>
          </p:cNvPr>
          <p:cNvSpPr>
            <a:spLocks noGrp="1"/>
          </p:cNvSpPr>
          <p:nvPr>
            <p:ph type="title"/>
          </p:nvPr>
        </p:nvSpPr>
        <p:spPr/>
        <p:txBody>
          <a:bodyPr/>
          <a:lstStyle/>
          <a:p>
            <a:r>
              <a:rPr lang="en-US" dirty="0"/>
              <a:t>Built in signal</a:t>
            </a:r>
          </a:p>
        </p:txBody>
      </p:sp>
      <p:sp>
        <p:nvSpPr>
          <p:cNvPr id="3" name="Content Placeholder 2">
            <a:extLst>
              <a:ext uri="{FF2B5EF4-FFF2-40B4-BE49-F238E27FC236}">
                <a16:creationId xmlns:a16="http://schemas.microsoft.com/office/drawing/2014/main" id="{9833BCC9-781E-44AE-B659-ABE89732DEAA}"/>
              </a:ext>
            </a:extLst>
          </p:cNvPr>
          <p:cNvSpPr txBox="1">
            <a:spLocks/>
          </p:cNvSpPr>
          <p:nvPr/>
        </p:nvSpPr>
        <p:spPr>
          <a:xfrm>
            <a:off x="899160" y="2004291"/>
            <a:ext cx="10515600" cy="4675182"/>
          </a:xfrm>
          <a:prstGeom prst="rect">
            <a:avLst/>
          </a:prstGeom>
        </p:spPr>
        <p:txBody>
          <a:bodyP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1600" b="1" u="sng" dirty="0">
                <a:solidFill>
                  <a:schemeClr val="tx1"/>
                </a:solidFill>
                <a:cs typeface="Times New Roman" panose="02020603050405020304" pitchFamily="18" charset="0"/>
              </a:rPr>
              <a:t>Management signals </a:t>
            </a:r>
            <a:r>
              <a:rPr lang="en-US" sz="1600" dirty="0">
                <a:solidFill>
                  <a:schemeClr val="tx1"/>
                </a:solidFill>
                <a:cs typeface="Times New Roman" panose="02020603050405020304" pitchFamily="18" charset="0"/>
              </a:rPr>
              <a:t>– Signals sent by Django-admin</a:t>
            </a:r>
          </a:p>
          <a:p>
            <a:pPr marL="0" indent="0">
              <a:buFont typeface="Wingdings 2" panose="05020102010507070707" pitchFamily="18" charset="2"/>
              <a:buNone/>
            </a:pPr>
            <a:r>
              <a:rPr lang="en-US" sz="1600" b="1" dirty="0" err="1">
                <a:solidFill>
                  <a:schemeClr val="tx1"/>
                </a:solidFill>
                <a:cs typeface="Times New Roman" panose="02020603050405020304" pitchFamily="18" charset="0"/>
              </a:rPr>
              <a:t>django.db.models.signals</a:t>
            </a:r>
            <a:endParaRPr lang="en-US" sz="1600" b="1" dirty="0">
              <a:solidFill>
                <a:schemeClr val="tx1"/>
              </a:solidFill>
              <a:cs typeface="Times New Roman" panose="02020603050405020304" pitchFamily="18" charset="0"/>
            </a:endParaRPr>
          </a:p>
          <a:p>
            <a:pPr marL="0" indent="0">
              <a:buFont typeface="Wingdings 2" panose="05020102010507070707" pitchFamily="18" charset="2"/>
              <a:buNone/>
            </a:pPr>
            <a:r>
              <a:rPr lang="en-US" sz="1600" dirty="0" err="1">
                <a:solidFill>
                  <a:schemeClr val="tx1"/>
                </a:solidFill>
                <a:cs typeface="Times New Roman" panose="02020603050405020304" pitchFamily="18" charset="0"/>
              </a:rPr>
              <a:t>pre_migrate</a:t>
            </a:r>
            <a:r>
              <a:rPr lang="en-US" sz="1600" dirty="0">
                <a:solidFill>
                  <a:schemeClr val="tx1"/>
                </a:solidFill>
                <a:cs typeface="Times New Roman" panose="02020603050405020304" pitchFamily="18" charset="0"/>
              </a:rPr>
              <a:t>(sender, </a:t>
            </a:r>
            <a:r>
              <a:rPr lang="en-US" sz="1600" dirty="0" err="1">
                <a:solidFill>
                  <a:schemeClr val="tx1"/>
                </a:solidFill>
                <a:cs typeface="Times New Roman" panose="02020603050405020304" pitchFamily="18" charset="0"/>
              </a:rPr>
              <a:t>app_config</a:t>
            </a:r>
            <a:r>
              <a:rPr lang="en-US" sz="1600" dirty="0">
                <a:solidFill>
                  <a:schemeClr val="tx1"/>
                </a:solidFill>
                <a:cs typeface="Times New Roman" panose="02020603050405020304" pitchFamily="18" charset="0"/>
              </a:rPr>
              <a:t>, verbosity, interactive, using, plan, apps) - Sent by the migrate command before it starts to install an application. It’s not emitted for applications that lack a models module.</a:t>
            </a:r>
          </a:p>
          <a:p>
            <a:pPr marL="0" indent="0">
              <a:buFont typeface="Wingdings 2" panose="05020102010507070707" pitchFamily="18" charset="2"/>
              <a:buNone/>
            </a:pPr>
            <a:r>
              <a:rPr lang="en-US" sz="1600" dirty="0">
                <a:solidFill>
                  <a:schemeClr val="tx1"/>
                </a:solidFill>
                <a:cs typeface="Times New Roman" panose="02020603050405020304" pitchFamily="18" charset="0"/>
              </a:rPr>
              <a:t>sender - An </a:t>
            </a:r>
            <a:r>
              <a:rPr lang="en-US" sz="1600" dirty="0" err="1">
                <a:solidFill>
                  <a:schemeClr val="tx1"/>
                </a:solidFill>
                <a:cs typeface="Times New Roman" panose="02020603050405020304" pitchFamily="18" charset="0"/>
              </a:rPr>
              <a:t>AppConfig</a:t>
            </a:r>
            <a:r>
              <a:rPr lang="en-US" sz="1600" dirty="0">
                <a:solidFill>
                  <a:schemeClr val="tx1"/>
                </a:solidFill>
                <a:cs typeface="Times New Roman" panose="02020603050405020304" pitchFamily="18" charset="0"/>
              </a:rPr>
              <a:t> instance for the application about to be migrated/synced.</a:t>
            </a:r>
          </a:p>
          <a:p>
            <a:pPr marL="0" indent="0">
              <a:buFont typeface="Wingdings 2" panose="05020102010507070707" pitchFamily="18" charset="2"/>
              <a:buNone/>
            </a:pPr>
            <a:r>
              <a:rPr lang="en-US" sz="1600" dirty="0" err="1">
                <a:solidFill>
                  <a:schemeClr val="tx1"/>
                </a:solidFill>
                <a:cs typeface="Times New Roman" panose="02020603050405020304" pitchFamily="18" charset="0"/>
              </a:rPr>
              <a:t>app_config</a:t>
            </a:r>
            <a:r>
              <a:rPr lang="en-US" sz="1600" dirty="0">
                <a:solidFill>
                  <a:schemeClr val="tx1"/>
                </a:solidFill>
                <a:cs typeface="Times New Roman" panose="02020603050405020304" pitchFamily="18" charset="0"/>
              </a:rPr>
              <a:t> - Same as sender.</a:t>
            </a:r>
          </a:p>
          <a:p>
            <a:pPr marL="0" indent="0">
              <a:buFont typeface="Wingdings 2" panose="05020102010507070707" pitchFamily="18" charset="2"/>
              <a:buNone/>
            </a:pPr>
            <a:r>
              <a:rPr lang="en-US" sz="1600" dirty="0">
                <a:solidFill>
                  <a:schemeClr val="tx1"/>
                </a:solidFill>
                <a:cs typeface="Times New Roman" panose="02020603050405020304" pitchFamily="18" charset="0"/>
              </a:rPr>
              <a:t>verbosity - Indicates how much information manage.py is printing on screen. </a:t>
            </a:r>
          </a:p>
          <a:p>
            <a:pPr marL="0" indent="0">
              <a:buFont typeface="Wingdings 2" panose="05020102010507070707" pitchFamily="18" charset="2"/>
              <a:buNone/>
            </a:pPr>
            <a:r>
              <a:rPr lang="en-US" sz="1600" dirty="0">
                <a:solidFill>
                  <a:schemeClr val="tx1"/>
                </a:solidFill>
                <a:cs typeface="Times New Roman" panose="02020603050405020304" pitchFamily="18" charset="0"/>
              </a:rPr>
              <a:t>Functions which listen for </a:t>
            </a:r>
            <a:r>
              <a:rPr lang="en-US" sz="1600" dirty="0" err="1">
                <a:solidFill>
                  <a:schemeClr val="tx1"/>
                </a:solidFill>
                <a:cs typeface="Times New Roman" panose="02020603050405020304" pitchFamily="18" charset="0"/>
              </a:rPr>
              <a:t>pre_migrate</a:t>
            </a:r>
            <a:r>
              <a:rPr lang="en-US" sz="1600" dirty="0">
                <a:solidFill>
                  <a:schemeClr val="tx1"/>
                </a:solidFill>
                <a:cs typeface="Times New Roman" panose="02020603050405020304" pitchFamily="18" charset="0"/>
              </a:rPr>
              <a:t> should adjust what they output to the screen based on the value of this argument.</a:t>
            </a:r>
          </a:p>
          <a:p>
            <a:pPr marL="0" indent="0">
              <a:buFont typeface="Wingdings 2" panose="05020102010507070707" pitchFamily="18" charset="2"/>
              <a:buNone/>
            </a:pPr>
            <a:r>
              <a:rPr lang="en-US" sz="1600" dirty="0">
                <a:solidFill>
                  <a:schemeClr val="tx1"/>
                </a:solidFill>
                <a:cs typeface="Times New Roman" panose="02020603050405020304" pitchFamily="18" charset="0"/>
              </a:rPr>
              <a:t>interactive - If interactive is True, it’s safe to prompt the user to input things on the command line. If interactive is False, functions which listen for this signal should not try to prompt for anything.</a:t>
            </a:r>
          </a:p>
          <a:p>
            <a:pPr marL="0" indent="0">
              <a:buFont typeface="Wingdings 2" panose="05020102010507070707" pitchFamily="18" charset="2"/>
              <a:buNone/>
            </a:pPr>
            <a:r>
              <a:rPr lang="en-US" sz="1600" dirty="0">
                <a:solidFill>
                  <a:schemeClr val="tx1"/>
                </a:solidFill>
                <a:cs typeface="Times New Roman" panose="02020603050405020304" pitchFamily="18" charset="0"/>
              </a:rPr>
              <a:t>For example, the </a:t>
            </a:r>
            <a:r>
              <a:rPr lang="en-US" sz="1600" dirty="0" err="1">
                <a:solidFill>
                  <a:schemeClr val="tx1"/>
                </a:solidFill>
                <a:cs typeface="Times New Roman" panose="02020603050405020304" pitchFamily="18" charset="0"/>
              </a:rPr>
              <a:t>django.contrib.auth</a:t>
            </a:r>
            <a:r>
              <a:rPr lang="en-US" sz="1600" dirty="0">
                <a:solidFill>
                  <a:schemeClr val="tx1"/>
                </a:solidFill>
                <a:cs typeface="Times New Roman" panose="02020603050405020304" pitchFamily="18" charset="0"/>
              </a:rPr>
              <a:t> app only prompts to create a superuser when interactive is True.</a:t>
            </a:r>
          </a:p>
          <a:p>
            <a:pPr marL="0" indent="0">
              <a:buFont typeface="Wingdings 2" panose="05020102010507070707" pitchFamily="18" charset="2"/>
              <a:buNone/>
            </a:pPr>
            <a:r>
              <a:rPr lang="en-US" sz="1600" dirty="0">
                <a:solidFill>
                  <a:schemeClr val="tx1"/>
                </a:solidFill>
                <a:cs typeface="Times New Roman" panose="02020603050405020304" pitchFamily="18" charset="0"/>
              </a:rPr>
              <a:t>using - The alias of database on which a command will operate.</a:t>
            </a:r>
          </a:p>
        </p:txBody>
      </p:sp>
    </p:spTree>
    <p:extLst>
      <p:ext uri="{BB962C8B-B14F-4D97-AF65-F5344CB8AC3E}">
        <p14:creationId xmlns:p14="http://schemas.microsoft.com/office/powerpoint/2010/main" val="132026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C1C9F-8F99-4A85-97B8-C6088E1F4EDF}"/>
              </a:ext>
            </a:extLst>
          </p:cNvPr>
          <p:cNvSpPr>
            <a:spLocks noGrp="1"/>
          </p:cNvSpPr>
          <p:nvPr>
            <p:ph type="title"/>
          </p:nvPr>
        </p:nvSpPr>
        <p:spPr/>
        <p:txBody>
          <a:bodyPr/>
          <a:lstStyle/>
          <a:p>
            <a:r>
              <a:rPr lang="en-US" dirty="0"/>
              <a:t>Built in signal</a:t>
            </a:r>
          </a:p>
        </p:txBody>
      </p:sp>
      <p:sp>
        <p:nvSpPr>
          <p:cNvPr id="3" name="Content Placeholder 2">
            <a:extLst>
              <a:ext uri="{FF2B5EF4-FFF2-40B4-BE49-F238E27FC236}">
                <a16:creationId xmlns:a16="http://schemas.microsoft.com/office/drawing/2014/main" id="{66F1D7C4-F22B-43AA-9F21-4EB8A190C28F}"/>
              </a:ext>
            </a:extLst>
          </p:cNvPr>
          <p:cNvSpPr txBox="1">
            <a:spLocks/>
          </p:cNvSpPr>
          <p:nvPr/>
        </p:nvSpPr>
        <p:spPr>
          <a:xfrm>
            <a:off x="899160" y="2318327"/>
            <a:ext cx="10515600" cy="4065056"/>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plan - The migration plan that is going to be used for the migration run. While the plan is not public API, this allows for the rare cases when it is necessary to know the plan. A plan is a list of two-tuples with the first item being the instance of a migration class and the second item showing if the migration was rolled back (True) or applied (False).</a:t>
            </a:r>
          </a:p>
          <a:p>
            <a:pPr marL="0" indent="0">
              <a:buFont typeface="Wingdings 2" panose="05020102010507070707" pitchFamily="18" charset="2"/>
              <a:buNone/>
            </a:pPr>
            <a:r>
              <a:rPr lang="en-US" sz="2000" dirty="0">
                <a:solidFill>
                  <a:schemeClr val="tx1"/>
                </a:solidFill>
                <a:cs typeface="Times New Roman" panose="02020603050405020304" pitchFamily="18" charset="0"/>
              </a:rPr>
              <a:t>apps - An instance of Apps containing the state of the project before the migration run. It should be used instead of the global apps registry to retrieve the models you want to perform operations on</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478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460AF-A251-4193-887B-BFFB78D1DD19}"/>
              </a:ext>
            </a:extLst>
          </p:cNvPr>
          <p:cNvSpPr>
            <a:spLocks noGrp="1"/>
          </p:cNvSpPr>
          <p:nvPr>
            <p:ph type="title"/>
          </p:nvPr>
        </p:nvSpPr>
        <p:spPr>
          <a:xfrm>
            <a:off x="575894" y="692713"/>
            <a:ext cx="11029616" cy="988332"/>
          </a:xfrm>
        </p:spPr>
        <p:txBody>
          <a:bodyPr/>
          <a:lstStyle/>
          <a:p>
            <a:r>
              <a:rPr lang="en-US" dirty="0"/>
              <a:t>Built in signal</a:t>
            </a:r>
          </a:p>
        </p:txBody>
      </p:sp>
      <p:sp>
        <p:nvSpPr>
          <p:cNvPr id="4" name="Content Placeholder 2">
            <a:extLst>
              <a:ext uri="{FF2B5EF4-FFF2-40B4-BE49-F238E27FC236}">
                <a16:creationId xmlns:a16="http://schemas.microsoft.com/office/drawing/2014/main" id="{C24DFF8C-2D08-4BEC-9013-6EA74B618160}"/>
              </a:ext>
            </a:extLst>
          </p:cNvPr>
          <p:cNvSpPr txBox="1">
            <a:spLocks/>
          </p:cNvSpPr>
          <p:nvPr/>
        </p:nvSpPr>
        <p:spPr>
          <a:xfrm>
            <a:off x="385144" y="1985818"/>
            <a:ext cx="11029616" cy="4397564"/>
          </a:xfrm>
          <a:prstGeom prst="rect">
            <a:avLst/>
          </a:prstGeom>
        </p:spPr>
        <p:txBody>
          <a:bodyPr>
            <a:normAutofit fontScale="85000"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b="1" u="sng" dirty="0">
                <a:solidFill>
                  <a:schemeClr val="tx1"/>
                </a:solidFill>
                <a:cs typeface="Times New Roman" panose="02020603050405020304" pitchFamily="18" charset="0"/>
              </a:rPr>
              <a:t>Test Signals </a:t>
            </a:r>
            <a:r>
              <a:rPr lang="en-US" sz="2000" dirty="0">
                <a:solidFill>
                  <a:schemeClr val="tx1"/>
                </a:solidFill>
                <a:cs typeface="Times New Roman" panose="02020603050405020304" pitchFamily="18" charset="0"/>
              </a:rPr>
              <a:t>- Signals only sent when running tests.</a:t>
            </a:r>
          </a:p>
          <a:p>
            <a:pPr marL="0" indent="0">
              <a:buFont typeface="Wingdings 2" panose="05020102010507070707" pitchFamily="18" charset="2"/>
              <a:buNone/>
            </a:pPr>
            <a:r>
              <a:rPr lang="en-US" sz="2000" b="1" dirty="0" err="1">
                <a:solidFill>
                  <a:schemeClr val="tx1"/>
                </a:solidFill>
                <a:cs typeface="Times New Roman" panose="02020603050405020304" pitchFamily="18" charset="0"/>
              </a:rPr>
              <a:t>django.test.signals</a:t>
            </a:r>
            <a:endParaRPr lang="en-US" sz="2000" b="1"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err="1">
                <a:solidFill>
                  <a:schemeClr val="tx1"/>
                </a:solidFill>
                <a:cs typeface="Times New Roman" panose="02020603050405020304" pitchFamily="18" charset="0"/>
              </a:rPr>
              <a:t>setting_changed</a:t>
            </a:r>
            <a:r>
              <a:rPr lang="en-US" sz="2000" dirty="0">
                <a:solidFill>
                  <a:schemeClr val="tx1"/>
                </a:solidFill>
                <a:cs typeface="Times New Roman" panose="02020603050405020304" pitchFamily="18" charset="0"/>
              </a:rPr>
              <a:t>(sender, setting, value, enter) - This signal is sent when the value of a setting is changed through the </a:t>
            </a:r>
            <a:r>
              <a:rPr lang="en-US" sz="2000" dirty="0" err="1">
                <a:solidFill>
                  <a:schemeClr val="tx1"/>
                </a:solidFill>
                <a:cs typeface="Times New Roman" panose="02020603050405020304" pitchFamily="18" charset="0"/>
              </a:rPr>
              <a:t>django.test.TestCase.settings</a:t>
            </a:r>
            <a:r>
              <a:rPr lang="en-US" sz="2000" dirty="0">
                <a:solidFill>
                  <a:schemeClr val="tx1"/>
                </a:solidFill>
                <a:cs typeface="Times New Roman" panose="02020603050405020304" pitchFamily="18" charset="0"/>
              </a:rPr>
              <a:t>() context manager or the </a:t>
            </a:r>
            <a:r>
              <a:rPr lang="en-US" sz="2000" dirty="0" err="1">
                <a:solidFill>
                  <a:schemeClr val="tx1"/>
                </a:solidFill>
                <a:cs typeface="Times New Roman" panose="02020603050405020304" pitchFamily="18" charset="0"/>
              </a:rPr>
              <a:t>django.test.override_settings</a:t>
            </a:r>
            <a:r>
              <a:rPr lang="en-US" sz="2000" dirty="0">
                <a:solidFill>
                  <a:schemeClr val="tx1"/>
                </a:solidFill>
                <a:cs typeface="Times New Roman" panose="02020603050405020304" pitchFamily="18" charset="0"/>
              </a:rPr>
              <a:t>() decorator/context manager.</a:t>
            </a:r>
          </a:p>
          <a:p>
            <a:pPr marL="0" indent="0">
              <a:buFont typeface="Wingdings 2" panose="05020102010507070707" pitchFamily="18" charset="2"/>
              <a:buNone/>
            </a:pPr>
            <a:r>
              <a:rPr lang="en-US" sz="2000" dirty="0">
                <a:solidFill>
                  <a:schemeClr val="tx1"/>
                </a:solidFill>
                <a:cs typeface="Times New Roman" panose="02020603050405020304" pitchFamily="18" charset="0"/>
              </a:rPr>
              <a:t>It’s actually sent twice: when the new value is applied (“setup”) and when the original value is restored (“teardown”). Use the enter argument to distinguish between the two.</a:t>
            </a:r>
          </a:p>
          <a:p>
            <a:pPr marL="0" indent="0">
              <a:buFont typeface="Wingdings 2" panose="05020102010507070707" pitchFamily="18" charset="2"/>
              <a:buNone/>
            </a:pPr>
            <a:r>
              <a:rPr lang="en-US" sz="2000" dirty="0">
                <a:solidFill>
                  <a:schemeClr val="tx1"/>
                </a:solidFill>
                <a:cs typeface="Times New Roman" panose="02020603050405020304" pitchFamily="18" charset="0"/>
              </a:rPr>
              <a:t>You can also import this signal from </a:t>
            </a:r>
            <a:r>
              <a:rPr lang="en-US" sz="2000" dirty="0" err="1">
                <a:solidFill>
                  <a:schemeClr val="tx1"/>
                </a:solidFill>
                <a:cs typeface="Times New Roman" panose="02020603050405020304" pitchFamily="18" charset="0"/>
              </a:rPr>
              <a:t>django.core.signals</a:t>
            </a:r>
            <a:r>
              <a:rPr lang="en-US" sz="2000" dirty="0">
                <a:solidFill>
                  <a:schemeClr val="tx1"/>
                </a:solidFill>
                <a:cs typeface="Times New Roman" panose="02020603050405020304" pitchFamily="18" charset="0"/>
              </a:rPr>
              <a:t> to avoid importing from </a:t>
            </a:r>
            <a:r>
              <a:rPr lang="en-US" sz="2000" dirty="0" err="1">
                <a:solidFill>
                  <a:schemeClr val="tx1"/>
                </a:solidFill>
                <a:cs typeface="Times New Roman" panose="02020603050405020304" pitchFamily="18" charset="0"/>
              </a:rPr>
              <a:t>django.test</a:t>
            </a:r>
            <a:r>
              <a:rPr lang="en-US" sz="2000" dirty="0">
                <a:solidFill>
                  <a:schemeClr val="tx1"/>
                </a:solidFill>
                <a:cs typeface="Times New Roman" panose="02020603050405020304" pitchFamily="18" charset="0"/>
              </a:rPr>
              <a:t> in non-test situations.</a:t>
            </a:r>
          </a:p>
          <a:p>
            <a:pPr marL="0" indent="0">
              <a:buFont typeface="Wingdings 2" panose="05020102010507070707" pitchFamily="18" charset="2"/>
              <a:buNone/>
            </a:pPr>
            <a:r>
              <a:rPr lang="en-US" sz="2000" dirty="0">
                <a:solidFill>
                  <a:schemeClr val="tx1"/>
                </a:solidFill>
                <a:cs typeface="Times New Roman" panose="02020603050405020304" pitchFamily="18" charset="0"/>
              </a:rPr>
              <a:t>sender - The settings handler.</a:t>
            </a:r>
          </a:p>
          <a:p>
            <a:pPr marL="0" indent="0">
              <a:buFont typeface="Wingdings 2" panose="05020102010507070707" pitchFamily="18" charset="2"/>
              <a:buNone/>
            </a:pPr>
            <a:r>
              <a:rPr lang="en-US" sz="2000" dirty="0">
                <a:solidFill>
                  <a:schemeClr val="tx1"/>
                </a:solidFill>
                <a:cs typeface="Times New Roman" panose="02020603050405020304" pitchFamily="18" charset="0"/>
              </a:rPr>
              <a:t>setting - The name of the setting.</a:t>
            </a:r>
          </a:p>
          <a:p>
            <a:pPr marL="0" indent="0">
              <a:buFont typeface="Wingdings 2" panose="05020102010507070707" pitchFamily="18" charset="2"/>
              <a:buNone/>
            </a:pPr>
            <a:r>
              <a:rPr lang="en-US" sz="2000" dirty="0">
                <a:solidFill>
                  <a:schemeClr val="tx1"/>
                </a:solidFill>
                <a:cs typeface="Times New Roman" panose="02020603050405020304" pitchFamily="18" charset="0"/>
              </a:rPr>
              <a:t>value - The value of the setting after the change. For settings that initially don’t exist, in the “teardown” phase, value is None.</a:t>
            </a:r>
          </a:p>
          <a:p>
            <a:pPr marL="0" indent="0">
              <a:buFont typeface="Wingdings 2" panose="05020102010507070707" pitchFamily="18" charset="2"/>
              <a:buNone/>
            </a:pPr>
            <a:r>
              <a:rPr lang="en-US" sz="2000" dirty="0">
                <a:solidFill>
                  <a:schemeClr val="tx1"/>
                </a:solidFill>
                <a:cs typeface="Times New Roman" panose="02020603050405020304" pitchFamily="18" charset="0"/>
              </a:rPr>
              <a:t>enter - A </a:t>
            </a:r>
            <a:r>
              <a:rPr lang="en-US" sz="2000" dirty="0" err="1">
                <a:solidFill>
                  <a:schemeClr val="tx1"/>
                </a:solidFill>
                <a:cs typeface="Times New Roman" panose="02020603050405020304" pitchFamily="18" charset="0"/>
              </a:rPr>
              <a:t>boolean</a:t>
            </a:r>
            <a:r>
              <a:rPr lang="en-US" sz="2000" dirty="0">
                <a:solidFill>
                  <a:schemeClr val="tx1"/>
                </a:solidFill>
                <a:cs typeface="Times New Roman" panose="02020603050405020304" pitchFamily="18" charset="0"/>
              </a:rPr>
              <a:t>; True if the setting is applied, False if restored.</a:t>
            </a:r>
          </a:p>
        </p:txBody>
      </p:sp>
    </p:spTree>
    <p:extLst>
      <p:ext uri="{BB962C8B-B14F-4D97-AF65-F5344CB8AC3E}">
        <p14:creationId xmlns:p14="http://schemas.microsoft.com/office/powerpoint/2010/main" val="100252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561C8C-CC62-423D-B608-A3D9E6F56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0601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55203-C627-42D4-8558-E5D9686F32F9}"/>
              </a:ext>
            </a:extLst>
          </p:cNvPr>
          <p:cNvSpPr>
            <a:spLocks noGrp="1"/>
          </p:cNvSpPr>
          <p:nvPr>
            <p:ph type="title"/>
          </p:nvPr>
        </p:nvSpPr>
        <p:spPr/>
        <p:txBody>
          <a:bodyPr/>
          <a:lstStyle/>
          <a:p>
            <a:r>
              <a:rPr lang="en-US" dirty="0"/>
              <a:t>Built in signal</a:t>
            </a:r>
          </a:p>
        </p:txBody>
      </p:sp>
      <p:sp>
        <p:nvSpPr>
          <p:cNvPr id="3" name="Content Placeholder 2">
            <a:extLst>
              <a:ext uri="{FF2B5EF4-FFF2-40B4-BE49-F238E27FC236}">
                <a16:creationId xmlns:a16="http://schemas.microsoft.com/office/drawing/2014/main" id="{EEA29554-4F9A-4F70-8276-03519848B7C8}"/>
              </a:ext>
            </a:extLst>
          </p:cNvPr>
          <p:cNvSpPr txBox="1">
            <a:spLocks/>
          </p:cNvSpPr>
          <p:nvPr/>
        </p:nvSpPr>
        <p:spPr>
          <a:xfrm>
            <a:off x="575894" y="2069994"/>
            <a:ext cx="10515600" cy="5237026"/>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err="1">
                <a:solidFill>
                  <a:schemeClr val="tx1"/>
                </a:solidFill>
                <a:cs typeface="Times New Roman" panose="02020603050405020304" pitchFamily="18" charset="0"/>
              </a:rPr>
              <a:t>template_rendered</a:t>
            </a:r>
            <a:r>
              <a:rPr lang="en-US" sz="2000" dirty="0">
                <a:solidFill>
                  <a:schemeClr val="tx1"/>
                </a:solidFill>
                <a:cs typeface="Times New Roman" panose="02020603050405020304" pitchFamily="18" charset="0"/>
              </a:rPr>
              <a:t>(sender, template, context) - Sent when the test system renders a template. This signal is not emitted during normal operation of a Django server – it is only available during testing.</a:t>
            </a:r>
          </a:p>
          <a:p>
            <a:pPr marL="0" indent="0">
              <a:buFont typeface="Wingdings 2" panose="05020102010507070707" pitchFamily="18" charset="2"/>
              <a:buNone/>
            </a:pPr>
            <a:r>
              <a:rPr lang="en-US" sz="2000" dirty="0">
                <a:solidFill>
                  <a:schemeClr val="tx1"/>
                </a:solidFill>
                <a:cs typeface="Times New Roman" panose="02020603050405020304" pitchFamily="18" charset="0"/>
              </a:rPr>
              <a:t>sender - The Template object which was rendered.</a:t>
            </a:r>
          </a:p>
          <a:p>
            <a:pPr marL="0" indent="0">
              <a:buFont typeface="Wingdings 2" panose="05020102010507070707" pitchFamily="18" charset="2"/>
              <a:buNone/>
            </a:pPr>
            <a:r>
              <a:rPr lang="en-US" sz="2000" dirty="0">
                <a:solidFill>
                  <a:schemeClr val="tx1"/>
                </a:solidFill>
                <a:cs typeface="Times New Roman" panose="02020603050405020304" pitchFamily="18" charset="0"/>
              </a:rPr>
              <a:t>template - Same as sender</a:t>
            </a:r>
          </a:p>
          <a:p>
            <a:pPr marL="0" indent="0">
              <a:buFont typeface="Wingdings 2" panose="05020102010507070707" pitchFamily="18" charset="2"/>
              <a:buNone/>
            </a:pPr>
            <a:r>
              <a:rPr lang="en-US" sz="2000" dirty="0">
                <a:solidFill>
                  <a:schemeClr val="tx1"/>
                </a:solidFill>
                <a:cs typeface="Times New Roman" panose="02020603050405020304" pitchFamily="18" charset="0"/>
              </a:rPr>
              <a:t>context - The Context with which the template was rendered.</a:t>
            </a:r>
          </a:p>
        </p:txBody>
      </p:sp>
    </p:spTree>
    <p:extLst>
      <p:ext uri="{BB962C8B-B14F-4D97-AF65-F5344CB8AC3E}">
        <p14:creationId xmlns:p14="http://schemas.microsoft.com/office/powerpoint/2010/main" val="16684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567F7-CAB5-4E1D-B796-EE35A0B95D7E}"/>
              </a:ext>
            </a:extLst>
          </p:cNvPr>
          <p:cNvSpPr>
            <a:spLocks noGrp="1"/>
          </p:cNvSpPr>
          <p:nvPr>
            <p:ph type="title"/>
          </p:nvPr>
        </p:nvSpPr>
        <p:spPr/>
        <p:txBody>
          <a:bodyPr/>
          <a:lstStyle/>
          <a:p>
            <a:r>
              <a:rPr lang="en-US" dirty="0"/>
              <a:t>Built in signal</a:t>
            </a:r>
          </a:p>
        </p:txBody>
      </p:sp>
      <p:sp>
        <p:nvSpPr>
          <p:cNvPr id="3" name="Content Placeholder 2">
            <a:extLst>
              <a:ext uri="{FF2B5EF4-FFF2-40B4-BE49-F238E27FC236}">
                <a16:creationId xmlns:a16="http://schemas.microsoft.com/office/drawing/2014/main" id="{BE0C94DD-222C-45D6-90B8-57D56FE797F7}"/>
              </a:ext>
            </a:extLst>
          </p:cNvPr>
          <p:cNvSpPr txBox="1">
            <a:spLocks/>
          </p:cNvSpPr>
          <p:nvPr/>
        </p:nvSpPr>
        <p:spPr>
          <a:xfrm>
            <a:off x="575894" y="2031999"/>
            <a:ext cx="10838866" cy="4351383"/>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b="1" u="sng" dirty="0">
                <a:solidFill>
                  <a:schemeClr val="tx1"/>
                </a:solidFill>
                <a:cs typeface="Times New Roman" panose="02020603050405020304" pitchFamily="18" charset="0"/>
              </a:rPr>
              <a:t>Database Wrappers </a:t>
            </a:r>
            <a:r>
              <a:rPr lang="en-US" sz="2000" dirty="0">
                <a:solidFill>
                  <a:schemeClr val="tx1"/>
                </a:solidFill>
                <a:cs typeface="Times New Roman" panose="02020603050405020304" pitchFamily="18" charset="0"/>
              </a:rPr>
              <a:t>- Signals sent by the database wrapper when a database connection is initiated.</a:t>
            </a:r>
          </a:p>
          <a:p>
            <a:pPr marL="0" indent="0">
              <a:buFont typeface="Wingdings 2" panose="05020102010507070707" pitchFamily="18" charset="2"/>
              <a:buNone/>
            </a:pPr>
            <a:r>
              <a:rPr lang="en-US" sz="2000" b="1" dirty="0" err="1">
                <a:solidFill>
                  <a:schemeClr val="tx1"/>
                </a:solidFill>
                <a:cs typeface="Times New Roman" panose="02020603050405020304" pitchFamily="18" charset="0"/>
              </a:rPr>
              <a:t>django.db.backends.signals</a:t>
            </a:r>
            <a:endParaRPr lang="en-US" sz="2000" b="1"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err="1">
                <a:solidFill>
                  <a:schemeClr val="tx1"/>
                </a:solidFill>
                <a:cs typeface="Times New Roman" panose="02020603050405020304" pitchFamily="18" charset="0"/>
              </a:rPr>
              <a:t>connection_created</a:t>
            </a:r>
            <a:r>
              <a:rPr lang="en-US" sz="2000" dirty="0">
                <a:solidFill>
                  <a:schemeClr val="tx1"/>
                </a:solidFill>
                <a:cs typeface="Times New Roman" panose="02020603050405020304" pitchFamily="18" charset="0"/>
              </a:rPr>
              <a:t> - Sent when the database wrapper makes the initial connection to the database. This is particularly useful if you’d like to send any post connection commands to the SQL backend.</a:t>
            </a:r>
          </a:p>
          <a:p>
            <a:pPr marL="0" indent="0">
              <a:buFont typeface="Wingdings 2" panose="05020102010507070707" pitchFamily="18" charset="2"/>
              <a:buNone/>
            </a:pPr>
            <a:r>
              <a:rPr lang="en-US" sz="2000" dirty="0">
                <a:solidFill>
                  <a:schemeClr val="tx1"/>
                </a:solidFill>
                <a:cs typeface="Times New Roman" panose="02020603050405020304" pitchFamily="18" charset="0"/>
              </a:rPr>
              <a:t>sender - The database wrapper class – i.e. </a:t>
            </a:r>
            <a:r>
              <a:rPr lang="en-US" sz="2000" dirty="0" err="1">
                <a:solidFill>
                  <a:schemeClr val="tx1"/>
                </a:solidFill>
                <a:cs typeface="Times New Roman" panose="02020603050405020304" pitchFamily="18" charset="0"/>
              </a:rPr>
              <a:t>django.db.backends.postgresql.DatabaseWrapper</a:t>
            </a:r>
            <a:r>
              <a:rPr lang="en-US" sz="2000" dirty="0">
                <a:solidFill>
                  <a:schemeClr val="tx1"/>
                </a:solidFill>
                <a:cs typeface="Times New Roman" panose="02020603050405020304" pitchFamily="18" charset="0"/>
              </a:rPr>
              <a:t> or </a:t>
            </a:r>
            <a:r>
              <a:rPr lang="en-US" sz="2000" dirty="0" err="1">
                <a:solidFill>
                  <a:schemeClr val="tx1"/>
                </a:solidFill>
                <a:cs typeface="Times New Roman" panose="02020603050405020304" pitchFamily="18" charset="0"/>
              </a:rPr>
              <a:t>django.db.backends.mysql.DatabaseWrapper</a:t>
            </a:r>
            <a:r>
              <a:rPr lang="en-US" sz="2000" dirty="0">
                <a:solidFill>
                  <a:schemeClr val="tx1"/>
                </a:solidFill>
                <a:cs typeface="Times New Roman" panose="02020603050405020304" pitchFamily="18" charset="0"/>
              </a:rPr>
              <a:t>, etc.</a:t>
            </a:r>
          </a:p>
          <a:p>
            <a:pPr marL="0" indent="0">
              <a:buFont typeface="Wingdings 2" panose="05020102010507070707" pitchFamily="18" charset="2"/>
              <a:buNone/>
            </a:pPr>
            <a:r>
              <a:rPr lang="en-US" sz="2000" dirty="0">
                <a:solidFill>
                  <a:schemeClr val="tx1"/>
                </a:solidFill>
                <a:cs typeface="Times New Roman" panose="02020603050405020304" pitchFamily="18" charset="0"/>
              </a:rPr>
              <a:t>connection - The database connection that was opened. This can be used in a multiple-database configuration to differentiate connection signals from different databases.</a:t>
            </a:r>
          </a:p>
        </p:txBody>
      </p:sp>
    </p:spTree>
    <p:extLst>
      <p:ext uri="{BB962C8B-B14F-4D97-AF65-F5344CB8AC3E}">
        <p14:creationId xmlns:p14="http://schemas.microsoft.com/office/powerpoint/2010/main" val="78355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53A97-D1EC-47D5-80F6-E86656B78144}"/>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96355BF2-D944-4A2C-A61C-CC27FB1BAC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7625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AD10-00FB-452A-AF0D-706003BE9D6E}"/>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D0CFC8B8-7C4B-4D57-BD7C-CAEE07FFB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1371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B835B-87C3-4CF3-AD02-D669122AC58C}"/>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7BC8F92B-821D-4326-BF4D-1BAF552EA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0306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4345C-7591-4F63-8EC4-6CFBCE62E5EA}"/>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D2FA111C-7B4B-4140-8D67-73401FBB5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8927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8E3F4-DB44-432F-9D2C-935EBAF18692}"/>
              </a:ext>
            </a:extLst>
          </p:cNvPr>
          <p:cNvSpPr>
            <a:spLocks noGrp="1"/>
          </p:cNvSpPr>
          <p:nvPr>
            <p:ph type="title"/>
          </p:nvPr>
        </p:nvSpPr>
        <p:spPr/>
        <p:txBody>
          <a:bodyPr/>
          <a:lstStyle/>
          <a:p>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93382F26-CDEF-45BB-B47F-BD9B6B2DD1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7265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84BA2-36D1-4B02-9D23-71179AC9C060}"/>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8AC196C6-DDBA-4300-AC0E-6A49C1B9F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4871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71832-F473-4051-9E9A-B7C7481FB33B}"/>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B33D0317-ED49-41AA-B78C-5A8672039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5757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4468F-6104-4D4C-A20D-3D804EAEB5C6}"/>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106FF612-D2F1-406D-B745-40091615F1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0821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11B9A8-1094-49DC-AE6E-6729CADB3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95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99FB4-9E0A-4F28-925F-6047BBDC1ACB}"/>
              </a:ext>
            </a:extLst>
          </p:cNvPr>
          <p:cNvSpPr>
            <a:spLocks noGrp="1"/>
          </p:cNvSpPr>
          <p:nvPr>
            <p:ph type="title"/>
          </p:nvPr>
        </p:nvSpPr>
        <p:spPr/>
        <p:txBody>
          <a:bodyPr/>
          <a:lstStyle/>
          <a:p>
            <a:endParaRPr lang="en-US"/>
          </a:p>
        </p:txBody>
      </p:sp>
      <p:pic>
        <p:nvPicPr>
          <p:cNvPr id="4" name="Picture 3" descr="A computer screen capture&#10;&#10;Description automatically generated with medium confidence">
            <a:extLst>
              <a:ext uri="{FF2B5EF4-FFF2-40B4-BE49-F238E27FC236}">
                <a16:creationId xmlns:a16="http://schemas.microsoft.com/office/drawing/2014/main" id="{1B5C37EF-0A6D-4A27-ABE8-7F3487978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309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50667-DD9C-4B13-95E0-CB19E2B401B3}"/>
              </a:ext>
            </a:extLst>
          </p:cNvPr>
          <p:cNvSpPr>
            <a:spLocks noGrp="1"/>
          </p:cNvSpPr>
          <p:nvPr>
            <p:ph type="title"/>
          </p:nvPr>
        </p:nvSpPr>
        <p:spPr/>
        <p:txBody>
          <a:bodyPr/>
          <a:lstStyle/>
          <a:p>
            <a:r>
              <a:rPr lang="en-US" dirty="0"/>
              <a:t>MIDDLEWARE</a:t>
            </a:r>
          </a:p>
        </p:txBody>
      </p:sp>
      <p:sp>
        <p:nvSpPr>
          <p:cNvPr id="3" name="Content Placeholder 2">
            <a:extLst>
              <a:ext uri="{FF2B5EF4-FFF2-40B4-BE49-F238E27FC236}">
                <a16:creationId xmlns:a16="http://schemas.microsoft.com/office/drawing/2014/main" id="{5F69F910-CA78-4C01-9231-B198F8291B95}"/>
              </a:ext>
            </a:extLst>
          </p:cNvPr>
          <p:cNvSpPr txBox="1">
            <a:spLocks/>
          </p:cNvSpPr>
          <p:nvPr/>
        </p:nvSpPr>
        <p:spPr>
          <a:xfrm>
            <a:off x="575894" y="1992240"/>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cs typeface="Times New Roman" panose="02020603050405020304" pitchFamily="18" charset="0"/>
              </a:rPr>
              <a:t>Middleware is a framework of hooks into Django’s request/response processing. </a:t>
            </a:r>
          </a:p>
          <a:p>
            <a:pPr marL="0" indent="0">
              <a:buFont typeface="Wingdings 2" panose="05020102010507070707" pitchFamily="18" charset="2"/>
              <a:buNone/>
            </a:pPr>
            <a:r>
              <a:rPr lang="en-US" sz="2400" dirty="0">
                <a:solidFill>
                  <a:schemeClr val="tx1"/>
                </a:solidFill>
                <a:cs typeface="Times New Roman" panose="02020603050405020304" pitchFamily="18" charset="0"/>
              </a:rPr>
              <a:t>It’s a light, low-level “plugin” system for globally altering Django’s input or output. Each middleware component is responsible for doing some specific function.</a:t>
            </a:r>
          </a:p>
          <a:p>
            <a:r>
              <a:rPr lang="en-US" sz="2400" dirty="0">
                <a:solidFill>
                  <a:schemeClr val="tx1"/>
                </a:solidFill>
                <a:cs typeface="Times New Roman" panose="02020603050405020304" pitchFamily="18" charset="0"/>
              </a:rPr>
              <a:t>Built in Middleware  </a:t>
            </a:r>
          </a:p>
          <a:p>
            <a:r>
              <a:rPr lang="en-US" sz="2400" dirty="0">
                <a:solidFill>
                  <a:schemeClr val="tx1"/>
                </a:solidFill>
                <a:cs typeface="Times New Roman" panose="02020603050405020304" pitchFamily="18" charset="0"/>
              </a:rPr>
              <a:t>Custom Middleware</a:t>
            </a:r>
          </a:p>
        </p:txBody>
      </p:sp>
    </p:spTree>
    <p:extLst>
      <p:ext uri="{BB962C8B-B14F-4D97-AF65-F5344CB8AC3E}">
        <p14:creationId xmlns:p14="http://schemas.microsoft.com/office/powerpoint/2010/main" val="341772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B63-66C3-4B4F-8B43-BB7F944D35C0}"/>
              </a:ext>
            </a:extLst>
          </p:cNvPr>
          <p:cNvSpPr>
            <a:spLocks noGrp="1"/>
          </p:cNvSpPr>
          <p:nvPr>
            <p:ph type="title"/>
          </p:nvPr>
        </p:nvSpPr>
        <p:spPr/>
        <p:txBody>
          <a:bodyPr/>
          <a:lstStyle/>
          <a:p>
            <a:r>
              <a:rPr lang="en-US" dirty="0"/>
              <a:t>How middleware work</a:t>
            </a:r>
          </a:p>
        </p:txBody>
      </p:sp>
      <p:pic>
        <p:nvPicPr>
          <p:cNvPr id="4" name="Picture 3">
            <a:extLst>
              <a:ext uri="{FF2B5EF4-FFF2-40B4-BE49-F238E27FC236}">
                <a16:creationId xmlns:a16="http://schemas.microsoft.com/office/drawing/2014/main" id="{66097D74-CCBC-42D1-B21F-F0586E372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743" y="2641592"/>
            <a:ext cx="10143668" cy="2946407"/>
          </a:xfrm>
          <a:prstGeom prst="rect">
            <a:avLst/>
          </a:prstGeom>
        </p:spPr>
      </p:pic>
    </p:spTree>
    <p:extLst>
      <p:ext uri="{BB962C8B-B14F-4D97-AF65-F5344CB8AC3E}">
        <p14:creationId xmlns:p14="http://schemas.microsoft.com/office/powerpoint/2010/main" val="112475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825F2-6E46-4BD2-B3FF-988D26019528}"/>
              </a:ext>
            </a:extLst>
          </p:cNvPr>
          <p:cNvSpPr>
            <a:spLocks noGrp="1"/>
          </p:cNvSpPr>
          <p:nvPr>
            <p:ph type="title"/>
          </p:nvPr>
        </p:nvSpPr>
        <p:spPr/>
        <p:txBody>
          <a:bodyPr/>
          <a:lstStyle/>
          <a:p>
            <a:r>
              <a:rPr lang="en-US" dirty="0"/>
              <a:t>Function based middleware</a:t>
            </a:r>
          </a:p>
        </p:txBody>
      </p:sp>
      <p:sp>
        <p:nvSpPr>
          <p:cNvPr id="3" name="Content Placeholder 2">
            <a:extLst>
              <a:ext uri="{FF2B5EF4-FFF2-40B4-BE49-F238E27FC236}">
                <a16:creationId xmlns:a16="http://schemas.microsoft.com/office/drawing/2014/main" id="{071212F0-1B97-4B2A-9231-1F9A962D1CF1}"/>
              </a:ext>
            </a:extLst>
          </p:cNvPr>
          <p:cNvSpPr txBox="1">
            <a:spLocks/>
          </p:cNvSpPr>
          <p:nvPr/>
        </p:nvSpPr>
        <p:spPr>
          <a:xfrm>
            <a:off x="575894" y="1973767"/>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A middleware factory is a callable that takes a </a:t>
            </a:r>
            <a:r>
              <a:rPr lang="en-US" sz="2000" dirty="0" err="1">
                <a:solidFill>
                  <a:srgbClr val="00B050"/>
                </a:solidFill>
                <a:cs typeface="Times New Roman" panose="02020603050405020304" pitchFamily="18" charset="0"/>
              </a:rPr>
              <a:t>get_response</a:t>
            </a:r>
            <a:r>
              <a:rPr lang="en-US" sz="2000" dirty="0">
                <a:solidFill>
                  <a:srgbClr val="00B050"/>
                </a:solidFill>
                <a:cs typeface="Times New Roman" panose="02020603050405020304" pitchFamily="18" charset="0"/>
              </a:rPr>
              <a:t> </a:t>
            </a:r>
            <a:r>
              <a:rPr lang="en-US" sz="2000" dirty="0">
                <a:solidFill>
                  <a:schemeClr val="tx1"/>
                </a:solidFill>
                <a:cs typeface="Times New Roman" panose="02020603050405020304" pitchFamily="18" charset="0"/>
              </a:rPr>
              <a:t>callable and returns a middleware. </a:t>
            </a:r>
          </a:p>
          <a:p>
            <a:pPr marL="0" indent="0">
              <a:buFont typeface="Wingdings 2" panose="05020102010507070707" pitchFamily="18" charset="2"/>
              <a:buNone/>
            </a:pPr>
            <a:r>
              <a:rPr lang="en-US" sz="2000" dirty="0">
                <a:solidFill>
                  <a:schemeClr val="tx1"/>
                </a:solidFill>
                <a:cs typeface="Times New Roman" panose="02020603050405020304" pitchFamily="18" charset="0"/>
              </a:rPr>
              <a:t>A middleware is a callable that takes a request and returns a response, just like a view. </a:t>
            </a:r>
          </a:p>
          <a:p>
            <a:pPr marL="0" indent="0">
              <a:buFont typeface="Wingdings 2" panose="05020102010507070707" pitchFamily="18" charset="2"/>
              <a:buNone/>
            </a:pPr>
            <a:r>
              <a:rPr lang="en-US" sz="2000" dirty="0">
                <a:solidFill>
                  <a:schemeClr val="tx1"/>
                </a:solidFill>
                <a:cs typeface="Times New Roman" panose="02020603050405020304" pitchFamily="18" charset="0"/>
              </a:rPr>
              <a:t>def </a:t>
            </a:r>
            <a:r>
              <a:rPr lang="en-US" sz="2000" dirty="0" err="1">
                <a:solidFill>
                  <a:schemeClr val="tx1"/>
                </a:solidFill>
                <a:cs typeface="Times New Roman" panose="02020603050405020304" pitchFamily="18" charset="0"/>
              </a:rPr>
              <a:t>my_middleware</a:t>
            </a:r>
            <a:r>
              <a:rPr lang="en-US" sz="2000" dirty="0">
                <a:solidFill>
                  <a:schemeClr val="tx1"/>
                </a:solidFill>
                <a:cs typeface="Times New Roman" panose="02020603050405020304" pitchFamily="18" charset="0"/>
              </a:rPr>
              <a:t>(</a:t>
            </a:r>
            <a:r>
              <a:rPr lang="en-US" sz="2000" dirty="0" err="1">
                <a:solidFill>
                  <a:schemeClr val="tx1"/>
                </a:solidFill>
                <a:cs typeface="Times New Roman" panose="02020603050405020304" pitchFamily="18" charset="0"/>
              </a:rPr>
              <a:t>get_response</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 One-time configuration and initialization.</a:t>
            </a:r>
          </a:p>
          <a:p>
            <a:pPr marL="0" indent="0">
              <a:buFont typeface="Wingdings 2" panose="05020102010507070707" pitchFamily="18" charset="2"/>
              <a:buNone/>
            </a:pPr>
            <a:r>
              <a:rPr lang="en-US" sz="2000" dirty="0">
                <a:solidFill>
                  <a:schemeClr val="tx1"/>
                </a:solidFill>
                <a:cs typeface="Times New Roman" panose="02020603050405020304" pitchFamily="18" charset="0"/>
              </a:rPr>
              <a:t>    def </a:t>
            </a:r>
            <a:r>
              <a:rPr lang="en-US" sz="2000" dirty="0" err="1">
                <a:solidFill>
                  <a:schemeClr val="tx1"/>
                </a:solidFill>
                <a:cs typeface="Times New Roman" panose="02020603050405020304" pitchFamily="18" charset="0"/>
              </a:rPr>
              <a:t>my_function</a:t>
            </a:r>
            <a:r>
              <a:rPr lang="en-US" sz="2000" dirty="0">
                <a:solidFill>
                  <a:schemeClr val="tx1"/>
                </a:solidFill>
                <a:cs typeface="Times New Roman" panose="02020603050405020304" pitchFamily="18" charset="0"/>
              </a:rPr>
              <a:t>(request):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 Code to be executed for each request before the view are called.</a:t>
            </a:r>
          </a:p>
          <a:p>
            <a:pPr marL="0" indent="0">
              <a:buFont typeface="Wingdings 2" panose="05020102010507070707" pitchFamily="18" charset="2"/>
              <a:buNone/>
            </a:pPr>
            <a:r>
              <a:rPr lang="en-US" sz="2000" dirty="0">
                <a:solidFill>
                  <a:schemeClr val="tx1"/>
                </a:solidFill>
                <a:cs typeface="Times New Roman" panose="02020603050405020304" pitchFamily="18" charset="0"/>
              </a:rPr>
              <a:t>        response = </a:t>
            </a:r>
            <a:r>
              <a:rPr lang="en-US" sz="2000" dirty="0" err="1">
                <a:solidFill>
                  <a:schemeClr val="tx1"/>
                </a:solidFill>
                <a:cs typeface="Times New Roman" panose="02020603050405020304" pitchFamily="18" charset="0"/>
              </a:rPr>
              <a:t>get_response</a:t>
            </a:r>
            <a:r>
              <a:rPr lang="en-US" sz="2000" dirty="0">
                <a:solidFill>
                  <a:schemeClr val="tx1"/>
                </a:solidFill>
                <a:cs typeface="Times New Roman" panose="02020603050405020304" pitchFamily="18" charset="0"/>
              </a:rPr>
              <a:t>(request)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 Code to be executed for each request/response after the view is called.</a:t>
            </a:r>
          </a:p>
          <a:p>
            <a:pPr marL="0" indent="0">
              <a:buFont typeface="Wingdings 2" panose="05020102010507070707" pitchFamily="18" charset="2"/>
              <a:buNone/>
            </a:pPr>
            <a:r>
              <a:rPr lang="en-US" sz="2000" dirty="0">
                <a:solidFill>
                  <a:schemeClr val="tx1"/>
                </a:solidFill>
                <a:cs typeface="Times New Roman" panose="02020603050405020304" pitchFamily="18" charset="0"/>
              </a:rPr>
              <a:t>        return response</a:t>
            </a:r>
          </a:p>
          <a:p>
            <a:pPr marL="0" indent="0">
              <a:buFont typeface="Wingdings 2" panose="05020102010507070707" pitchFamily="18" charset="2"/>
              <a:buNone/>
            </a:pPr>
            <a:r>
              <a:rPr lang="en-US" sz="2000" dirty="0">
                <a:solidFill>
                  <a:schemeClr val="tx1"/>
                </a:solidFill>
                <a:cs typeface="Times New Roman" panose="02020603050405020304" pitchFamily="18" charset="0"/>
              </a:rPr>
              <a:t>    return </a:t>
            </a:r>
            <a:r>
              <a:rPr lang="en-US" sz="2000" dirty="0" err="1">
                <a:solidFill>
                  <a:schemeClr val="tx1"/>
                </a:solidFill>
                <a:cs typeface="Times New Roman" panose="02020603050405020304" pitchFamily="18" charset="0"/>
              </a:rPr>
              <a:t>my_function</a:t>
            </a:r>
            <a:endParaRPr lang="en-US" sz="2000" dirty="0">
              <a:solidFill>
                <a:schemeClr val="tx1"/>
              </a:solidFill>
              <a:cs typeface="Times New Roman" panose="02020603050405020304" pitchFamily="18" charset="0"/>
            </a:endParaRPr>
          </a:p>
        </p:txBody>
      </p:sp>
    </p:spTree>
    <p:extLst>
      <p:ext uri="{BB962C8B-B14F-4D97-AF65-F5344CB8AC3E}">
        <p14:creationId xmlns:p14="http://schemas.microsoft.com/office/powerpoint/2010/main" val="201036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4195-8FEC-4C9A-B90C-6AE2CDEBEEFE}"/>
              </a:ext>
            </a:extLst>
          </p:cNvPr>
          <p:cNvSpPr>
            <a:spLocks noGrp="1"/>
          </p:cNvSpPr>
          <p:nvPr>
            <p:ph type="title"/>
          </p:nvPr>
        </p:nvSpPr>
        <p:spPr/>
        <p:txBody>
          <a:bodyPr/>
          <a:lstStyle/>
          <a:p>
            <a:r>
              <a:rPr lang="en-US" dirty="0"/>
              <a:t>Get response</a:t>
            </a:r>
          </a:p>
        </p:txBody>
      </p:sp>
      <p:sp>
        <p:nvSpPr>
          <p:cNvPr id="3" name="Content Placeholder 2">
            <a:extLst>
              <a:ext uri="{FF2B5EF4-FFF2-40B4-BE49-F238E27FC236}">
                <a16:creationId xmlns:a16="http://schemas.microsoft.com/office/drawing/2014/main" id="{EAB68FA0-719E-4059-B1D5-DFDF4F7E5308}"/>
              </a:ext>
            </a:extLst>
          </p:cNvPr>
          <p:cNvSpPr txBox="1">
            <a:spLocks/>
          </p:cNvSpPr>
          <p:nvPr/>
        </p:nvSpPr>
        <p:spPr>
          <a:xfrm>
            <a:off x="736600" y="2140021"/>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The </a:t>
            </a:r>
            <a:r>
              <a:rPr lang="en-US" sz="2000" dirty="0" err="1">
                <a:solidFill>
                  <a:schemeClr val="tx1"/>
                </a:solidFill>
                <a:cs typeface="Times New Roman" panose="02020603050405020304" pitchFamily="18" charset="0"/>
              </a:rPr>
              <a:t>get_response</a:t>
            </a:r>
            <a:r>
              <a:rPr lang="en-US" sz="2000" dirty="0">
                <a:solidFill>
                  <a:schemeClr val="tx1"/>
                </a:solidFill>
                <a:cs typeface="Times New Roman" panose="02020603050405020304" pitchFamily="18" charset="0"/>
              </a:rPr>
              <a:t> callable provided by Django might be the actual view (if this is the last listed middleware) or it might be the next middleware in the chain. </a:t>
            </a:r>
          </a:p>
          <a:p>
            <a:pPr marL="0" indent="0">
              <a:buFont typeface="Wingdings 2" panose="05020102010507070707" pitchFamily="18" charset="2"/>
              <a:buNone/>
            </a:pPr>
            <a:r>
              <a:rPr lang="en-US" sz="2000" dirty="0">
                <a:solidFill>
                  <a:schemeClr val="tx1"/>
                </a:solidFill>
                <a:cs typeface="Times New Roman" panose="02020603050405020304" pitchFamily="18" charset="0"/>
              </a:rPr>
              <a:t>The current middleware doesn’t need to know or care what exactly it is, just that it represents whatever comes next.</a:t>
            </a:r>
          </a:p>
          <a:p>
            <a:pPr marL="0" indent="0">
              <a:buFont typeface="Wingdings 2" panose="05020102010507070707" pitchFamily="18" charset="2"/>
              <a:buNone/>
            </a:pPr>
            <a:r>
              <a:rPr lang="en-US" sz="2000" dirty="0">
                <a:solidFill>
                  <a:schemeClr val="tx1"/>
                </a:solidFill>
                <a:cs typeface="Times New Roman" panose="02020603050405020304" pitchFamily="18" charset="0"/>
              </a:rPr>
              <a:t>The </a:t>
            </a:r>
            <a:r>
              <a:rPr lang="en-US" sz="2000" dirty="0" err="1">
                <a:solidFill>
                  <a:schemeClr val="tx1"/>
                </a:solidFill>
                <a:cs typeface="Times New Roman" panose="02020603050405020304" pitchFamily="18" charset="0"/>
              </a:rPr>
              <a:t>get_response</a:t>
            </a:r>
            <a:r>
              <a:rPr lang="en-US" sz="2000" dirty="0">
                <a:solidFill>
                  <a:schemeClr val="tx1"/>
                </a:solidFill>
                <a:cs typeface="Times New Roman" panose="02020603050405020304" pitchFamily="18" charset="0"/>
              </a:rPr>
              <a:t> callable for the last middleware in the chain won’t be the actual view but rather a wrapper method from the handler which takes care of applying view middleware, calling the view with appropriate URL arguments, and applying template-response and exception middleware.</a:t>
            </a:r>
          </a:p>
          <a:p>
            <a:pPr marL="0" indent="0">
              <a:buFont typeface="Wingdings 2" panose="05020102010507070707" pitchFamily="18" charset="2"/>
              <a:buNone/>
            </a:pPr>
            <a:r>
              <a:rPr lang="en-US" sz="2000" dirty="0">
                <a:solidFill>
                  <a:schemeClr val="tx1"/>
                </a:solidFill>
                <a:cs typeface="Times New Roman" panose="02020603050405020304" pitchFamily="18" charset="0"/>
              </a:rPr>
              <a:t>Middleware can live anywhere on your Python path.</a:t>
            </a:r>
          </a:p>
        </p:txBody>
      </p:sp>
    </p:spTree>
    <p:extLst>
      <p:ext uri="{BB962C8B-B14F-4D97-AF65-F5344CB8AC3E}">
        <p14:creationId xmlns:p14="http://schemas.microsoft.com/office/powerpoint/2010/main" val="84252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C20A6-854B-4BF9-8678-C326D8C9E192}"/>
              </a:ext>
            </a:extLst>
          </p:cNvPr>
          <p:cNvSpPr>
            <a:spLocks noGrp="1"/>
          </p:cNvSpPr>
          <p:nvPr>
            <p:ph type="title"/>
          </p:nvPr>
        </p:nvSpPr>
        <p:spPr/>
        <p:txBody>
          <a:bodyPr/>
          <a:lstStyle/>
          <a:p>
            <a:r>
              <a:rPr lang="en-US" dirty="0"/>
              <a:t>Activating middleware</a:t>
            </a:r>
          </a:p>
        </p:txBody>
      </p:sp>
      <p:sp>
        <p:nvSpPr>
          <p:cNvPr id="3" name="Content Placeholder 2">
            <a:extLst>
              <a:ext uri="{FF2B5EF4-FFF2-40B4-BE49-F238E27FC236}">
                <a16:creationId xmlns:a16="http://schemas.microsoft.com/office/drawing/2014/main" id="{F0AC4388-98D6-4D24-8B29-B43E70ACE72C}"/>
              </a:ext>
            </a:extLst>
          </p:cNvPr>
          <p:cNvSpPr txBox="1">
            <a:spLocks/>
          </p:cNvSpPr>
          <p:nvPr/>
        </p:nvSpPr>
        <p:spPr>
          <a:xfrm>
            <a:off x="575894" y="2167730"/>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To activate a middleware component, add it to the MIDDLEWARE list in your Django settings.</a:t>
            </a:r>
          </a:p>
          <a:p>
            <a:pPr marL="0" indent="0">
              <a:buFont typeface="Wingdings 2" panose="05020102010507070707" pitchFamily="18" charset="2"/>
              <a:buNone/>
            </a:pPr>
            <a:r>
              <a:rPr lang="en-US" sz="2000" dirty="0">
                <a:solidFill>
                  <a:schemeClr val="tx1"/>
                </a:solidFill>
                <a:cs typeface="Times New Roman" panose="02020603050405020304" pitchFamily="18" charset="0"/>
              </a:rPr>
              <a:t>In MIDDLEWARE, each middleware component is represented by a string: the full Python path to the middleware factory’s class or function name. The order in MIDDLEWARE matters because a middleware can depend on other middleware. For instance, </a:t>
            </a:r>
            <a:r>
              <a:rPr lang="en-US" sz="2000" dirty="0" err="1">
                <a:solidFill>
                  <a:schemeClr val="tx1"/>
                </a:solidFill>
                <a:cs typeface="Times New Roman" panose="02020603050405020304" pitchFamily="18" charset="0"/>
              </a:rPr>
              <a:t>AuthenticationMiddleware</a:t>
            </a:r>
            <a:r>
              <a:rPr lang="en-US" sz="2000" dirty="0">
                <a:solidFill>
                  <a:schemeClr val="tx1"/>
                </a:solidFill>
                <a:cs typeface="Times New Roman" panose="02020603050405020304" pitchFamily="18" charset="0"/>
              </a:rPr>
              <a:t> stores the authenticated user in the session; therefore, it must run after </a:t>
            </a:r>
            <a:r>
              <a:rPr lang="en-US" sz="2000" dirty="0" err="1">
                <a:solidFill>
                  <a:schemeClr val="tx1"/>
                </a:solidFill>
                <a:cs typeface="Times New Roman" panose="02020603050405020304" pitchFamily="18" charset="0"/>
              </a:rPr>
              <a:t>SessionMiddleware</a:t>
            </a:r>
            <a:r>
              <a:rPr lang="en-US" sz="2000" dirty="0">
                <a:solidFill>
                  <a:schemeClr val="tx1"/>
                </a:solidFill>
                <a:cs typeface="Times New Roman" panose="02020603050405020304" pitchFamily="18" charset="0"/>
              </a:rPr>
              <a:t>. </a:t>
            </a:r>
          </a:p>
          <a:p>
            <a:pPr marL="0" indent="0">
              <a:buFont typeface="Wingdings 2" panose="05020102010507070707" pitchFamily="18" charset="2"/>
              <a:buNone/>
            </a:pPr>
            <a:r>
              <a:rPr lang="en-US" sz="2000" dirty="0" err="1">
                <a:solidFill>
                  <a:schemeClr val="tx1"/>
                </a:solidFill>
                <a:cs typeface="Times New Roman" panose="02020603050405020304" pitchFamily="18" charset="0"/>
              </a:rPr>
              <a:t>Eg.</a:t>
            </a:r>
            <a:r>
              <a:rPr lang="en-US" sz="2000" dirty="0">
                <a:solidFill>
                  <a:schemeClr val="tx1"/>
                </a:solidFill>
                <a:cs typeface="Times New Roman" panose="02020603050405020304" pitchFamily="18" charset="0"/>
              </a:rPr>
              <a:t> -</a:t>
            </a:r>
          </a:p>
          <a:p>
            <a:pPr marL="0" indent="0">
              <a:buFont typeface="Wingdings 2" panose="05020102010507070707" pitchFamily="18" charset="2"/>
              <a:buNone/>
            </a:pPr>
            <a:r>
              <a:rPr lang="en-US" sz="2000" dirty="0">
                <a:solidFill>
                  <a:schemeClr val="tx1"/>
                </a:solidFill>
                <a:cs typeface="Times New Roman" panose="02020603050405020304" pitchFamily="18" charset="0"/>
              </a:rPr>
              <a:t>MIDDLEWARE = [</a:t>
            </a:r>
          </a:p>
          <a:p>
            <a:pPr marL="0" indent="0">
              <a:buFont typeface="Wingdings 2" panose="05020102010507070707" pitchFamily="18" charset="2"/>
              <a:buNone/>
            </a:pPr>
            <a:r>
              <a:rPr lang="en-US" sz="2000" dirty="0">
                <a:solidFill>
                  <a:schemeClr val="tx1"/>
                </a:solidFill>
                <a:cs typeface="Times New Roman" panose="02020603050405020304" pitchFamily="18" charset="0"/>
              </a:rPr>
              <a:t>    '</a:t>
            </a:r>
            <a:r>
              <a:rPr lang="en-US" sz="2000" dirty="0" err="1">
                <a:solidFill>
                  <a:schemeClr val="tx1"/>
                </a:solidFill>
                <a:cs typeface="Times New Roman" panose="02020603050405020304" pitchFamily="18" charset="0"/>
              </a:rPr>
              <a:t>django.middleware.security.SecurityMiddleware</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a:t>
            </a:r>
            <a:r>
              <a:rPr lang="en-US" sz="2000" dirty="0" err="1">
                <a:solidFill>
                  <a:schemeClr val="tx1"/>
                </a:solidFill>
                <a:cs typeface="Times New Roman" panose="02020603050405020304" pitchFamily="18" charset="0"/>
              </a:rPr>
              <a:t>django.contrib.sessions.middleware.SessionMiddleware</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a:t>
            </a:r>
            <a:r>
              <a:rPr lang="en-US" sz="2000" dirty="0" err="1">
                <a:solidFill>
                  <a:schemeClr val="tx1"/>
                </a:solidFill>
                <a:cs typeface="Times New Roman" panose="02020603050405020304" pitchFamily="18" charset="0"/>
              </a:rPr>
              <a:t>blog.middlewares.my_middleware</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a:t>
            </a:r>
          </a:p>
        </p:txBody>
      </p:sp>
    </p:spTree>
    <p:extLst>
      <p:ext uri="{BB962C8B-B14F-4D97-AF65-F5344CB8AC3E}">
        <p14:creationId xmlns:p14="http://schemas.microsoft.com/office/powerpoint/2010/main" val="1121897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74438-BDF0-4619-90C6-FB8D0CC0927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0553BF3-EBC5-4D93-B5A6-3064ADA6D2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534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4A728-131E-4560-AA16-929888FF299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9E1BC36-B8E5-45CA-86A8-C01F6F1FA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4306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2DCE4-AB2B-4CD2-B8FD-B86023C9CE8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C98D80E-733F-40FC-B511-27F75A58A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38840567-E610-45EA-B58B-06B09DB0D97A}"/>
              </a:ext>
            </a:extLst>
          </p:cNvPr>
          <p:cNvSpPr/>
          <p:nvPr/>
        </p:nvSpPr>
        <p:spPr>
          <a:xfrm>
            <a:off x="1847273" y="4932218"/>
            <a:ext cx="4165600" cy="1302327"/>
          </a:xfrm>
          <a:prstGeom prst="rect">
            <a:avLst/>
          </a:prstGeom>
          <a:noFill/>
          <a:ln>
            <a:solidFill>
              <a:srgbClr val="FF0000"/>
            </a:solidFill>
          </a:ln>
          <a:effectLst>
            <a:outerShdw blurRad="107950" dist="12700" dir="5400000" algn="ctr">
              <a:srgbClr val="000000"/>
            </a:outerShdw>
          </a:effectLst>
          <a:scene3d>
            <a:camera prst="orthographicFront"/>
            <a:lightRig rig="threePt" dir="t"/>
          </a:scene3d>
          <a:sp3d extrusionH="76200">
            <a:bevelT/>
            <a:extrusionClr>
              <a:srgbClr val="FE000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5210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A321-E651-4849-9E61-27315A8E0367}"/>
              </a:ext>
            </a:extLst>
          </p:cNvPr>
          <p:cNvSpPr>
            <a:spLocks noGrp="1"/>
          </p:cNvSpPr>
          <p:nvPr>
            <p:ph type="title"/>
          </p:nvPr>
        </p:nvSpPr>
        <p:spPr/>
        <p:txBody>
          <a:bodyPr/>
          <a:lstStyle/>
          <a:p>
            <a:r>
              <a:rPr lang="en-US" dirty="0"/>
              <a:t>Class based middleware</a:t>
            </a:r>
          </a:p>
        </p:txBody>
      </p:sp>
      <p:sp>
        <p:nvSpPr>
          <p:cNvPr id="3" name="Content Placeholder 2">
            <a:extLst>
              <a:ext uri="{FF2B5EF4-FFF2-40B4-BE49-F238E27FC236}">
                <a16:creationId xmlns:a16="http://schemas.microsoft.com/office/drawing/2014/main" id="{5CC2A34D-4DE2-44D5-9A2F-810FE7CF7523}"/>
              </a:ext>
            </a:extLst>
          </p:cNvPr>
          <p:cNvSpPr txBox="1">
            <a:spLocks/>
          </p:cNvSpPr>
          <p:nvPr/>
        </p:nvSpPr>
        <p:spPr>
          <a:xfrm>
            <a:off x="575894" y="1946058"/>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class </a:t>
            </a:r>
            <a:r>
              <a:rPr lang="en-US" sz="2000" dirty="0" err="1">
                <a:solidFill>
                  <a:schemeClr val="tx1"/>
                </a:solidFill>
                <a:cs typeface="Times New Roman" panose="02020603050405020304" pitchFamily="18" charset="0"/>
              </a:rPr>
              <a:t>MyMiddleware</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def __</a:t>
            </a:r>
            <a:r>
              <a:rPr lang="en-US" sz="2000" dirty="0" err="1">
                <a:solidFill>
                  <a:schemeClr val="tx1"/>
                </a:solidFill>
                <a:cs typeface="Times New Roman" panose="02020603050405020304" pitchFamily="18" charset="0"/>
              </a:rPr>
              <a:t>init</a:t>
            </a:r>
            <a:r>
              <a:rPr lang="en-US" sz="2000" dirty="0">
                <a:solidFill>
                  <a:schemeClr val="tx1"/>
                </a:solidFill>
                <a:cs typeface="Times New Roman" panose="02020603050405020304" pitchFamily="18" charset="0"/>
              </a:rPr>
              <a:t>__(self, </a:t>
            </a:r>
            <a:r>
              <a:rPr lang="en-US" sz="2000" dirty="0" err="1">
                <a:solidFill>
                  <a:schemeClr val="tx1"/>
                </a:solidFill>
                <a:cs typeface="Times New Roman" panose="02020603050405020304" pitchFamily="18" charset="0"/>
              </a:rPr>
              <a:t>get_response</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a:t>
            </a:r>
            <a:r>
              <a:rPr lang="en-US" sz="2000" dirty="0" err="1">
                <a:solidFill>
                  <a:schemeClr val="tx1"/>
                </a:solidFill>
                <a:cs typeface="Times New Roman" panose="02020603050405020304" pitchFamily="18" charset="0"/>
              </a:rPr>
              <a:t>self.get_response</a:t>
            </a:r>
            <a:r>
              <a:rPr lang="en-US" sz="2000" dirty="0">
                <a:solidFill>
                  <a:schemeClr val="tx1"/>
                </a:solidFill>
                <a:cs typeface="Times New Roman" panose="02020603050405020304" pitchFamily="18" charset="0"/>
              </a:rPr>
              <a:t> = </a:t>
            </a:r>
            <a:r>
              <a:rPr lang="en-US" sz="2000" dirty="0" err="1">
                <a:solidFill>
                  <a:schemeClr val="tx1"/>
                </a:solidFill>
                <a:cs typeface="Times New Roman" panose="02020603050405020304" pitchFamily="18" charset="0"/>
              </a:rPr>
              <a:t>get_response</a:t>
            </a: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a:solidFill>
                  <a:schemeClr val="tx1"/>
                </a:solidFill>
                <a:cs typeface="Times New Roman" panose="02020603050405020304" pitchFamily="18" charset="0"/>
              </a:rPr>
              <a:t>        # One-time configuration and initialization.</a:t>
            </a:r>
          </a:p>
          <a:p>
            <a:pPr marL="0" indent="0">
              <a:buFont typeface="Wingdings 2" panose="05020102010507070707" pitchFamily="18" charset="2"/>
              <a:buNone/>
            </a:pPr>
            <a:r>
              <a:rPr lang="en-US" sz="2000" dirty="0">
                <a:solidFill>
                  <a:schemeClr val="tx1"/>
                </a:solidFill>
                <a:cs typeface="Times New Roman" panose="02020603050405020304" pitchFamily="18" charset="0"/>
              </a:rPr>
              <a:t>    def __call__(self, request):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 Code to be executed for each request before the view (and later middleware) are called.</a:t>
            </a:r>
          </a:p>
          <a:p>
            <a:pPr marL="0" indent="0">
              <a:buFont typeface="Wingdings 2" panose="05020102010507070707" pitchFamily="18" charset="2"/>
              <a:buNone/>
            </a:pPr>
            <a:r>
              <a:rPr lang="en-US" sz="2000" dirty="0">
                <a:solidFill>
                  <a:schemeClr val="tx1"/>
                </a:solidFill>
                <a:cs typeface="Times New Roman" panose="02020603050405020304" pitchFamily="18" charset="0"/>
              </a:rPr>
              <a:t>        response = </a:t>
            </a:r>
            <a:r>
              <a:rPr lang="en-US" sz="2000" dirty="0" err="1">
                <a:solidFill>
                  <a:schemeClr val="tx1"/>
                </a:solidFill>
                <a:cs typeface="Times New Roman" panose="02020603050405020304" pitchFamily="18" charset="0"/>
              </a:rPr>
              <a:t>self.get_response</a:t>
            </a:r>
            <a:r>
              <a:rPr lang="en-US" sz="2000" dirty="0">
                <a:solidFill>
                  <a:schemeClr val="tx1"/>
                </a:solidFill>
                <a:cs typeface="Times New Roman" panose="02020603050405020304" pitchFamily="18" charset="0"/>
              </a:rPr>
              <a:t>(request)</a:t>
            </a:r>
          </a:p>
          <a:p>
            <a:pPr marL="0" indent="0">
              <a:buFont typeface="Wingdings 2" panose="05020102010507070707" pitchFamily="18" charset="2"/>
              <a:buNone/>
            </a:pPr>
            <a:r>
              <a:rPr lang="en-US" sz="2000" dirty="0">
                <a:solidFill>
                  <a:schemeClr val="tx1"/>
                </a:solidFill>
                <a:cs typeface="Times New Roman" panose="02020603050405020304" pitchFamily="18" charset="0"/>
              </a:rPr>
              <a:t>        # Code to be executed for each request/response after the view is called.</a:t>
            </a:r>
          </a:p>
          <a:p>
            <a:pPr marL="0" indent="0">
              <a:buFont typeface="Wingdings 2" panose="05020102010507070707" pitchFamily="18" charset="2"/>
              <a:buNone/>
            </a:pPr>
            <a:r>
              <a:rPr lang="en-US" sz="2000" dirty="0">
                <a:solidFill>
                  <a:schemeClr val="tx1"/>
                </a:solidFill>
                <a:cs typeface="Times New Roman" panose="02020603050405020304" pitchFamily="18" charset="0"/>
              </a:rPr>
              <a:t>        return response</a:t>
            </a:r>
          </a:p>
        </p:txBody>
      </p:sp>
    </p:spTree>
    <p:extLst>
      <p:ext uri="{BB962C8B-B14F-4D97-AF65-F5344CB8AC3E}">
        <p14:creationId xmlns:p14="http://schemas.microsoft.com/office/powerpoint/2010/main" val="1261578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691744-2CDC-40FA-8862-48E656D41D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89732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9747-43AB-40B1-9FB5-BB26076A9333}"/>
              </a:ext>
            </a:extLst>
          </p:cNvPr>
          <p:cNvSpPr>
            <a:spLocks noGrp="1"/>
          </p:cNvSpPr>
          <p:nvPr>
            <p:ph type="title"/>
          </p:nvPr>
        </p:nvSpPr>
        <p:spPr/>
        <p:txBody>
          <a:bodyPr/>
          <a:lstStyle/>
          <a:p>
            <a:r>
              <a:rPr lang="en-US" dirty="0"/>
              <a:t>__</a:t>
            </a:r>
            <a:r>
              <a:rPr lang="en-US" dirty="0" err="1"/>
              <a:t>init</a:t>
            </a:r>
            <a:r>
              <a:rPr lang="en-US" dirty="0"/>
              <a:t>__get response</a:t>
            </a:r>
          </a:p>
        </p:txBody>
      </p:sp>
      <p:sp>
        <p:nvSpPr>
          <p:cNvPr id="3" name="Content Placeholder 2">
            <a:extLst>
              <a:ext uri="{FF2B5EF4-FFF2-40B4-BE49-F238E27FC236}">
                <a16:creationId xmlns:a16="http://schemas.microsoft.com/office/drawing/2014/main" id="{50F138E0-61D8-49F7-9747-8F841CF836F8}"/>
              </a:ext>
            </a:extLst>
          </p:cNvPr>
          <p:cNvSpPr txBox="1">
            <a:spLocks/>
          </p:cNvSpPr>
          <p:nvPr/>
        </p:nvSpPr>
        <p:spPr>
          <a:xfrm>
            <a:off x="575894" y="2213912"/>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__</a:t>
            </a:r>
            <a:r>
              <a:rPr lang="en-US" sz="2000" dirty="0" err="1">
                <a:solidFill>
                  <a:schemeClr val="tx1"/>
                </a:solidFill>
                <a:cs typeface="Times New Roman" panose="02020603050405020304" pitchFamily="18" charset="0"/>
              </a:rPr>
              <a:t>init</a:t>
            </a:r>
            <a:r>
              <a:rPr lang="en-US" sz="2000" dirty="0">
                <a:solidFill>
                  <a:schemeClr val="tx1"/>
                </a:solidFill>
                <a:cs typeface="Times New Roman" panose="02020603050405020304" pitchFamily="18" charset="0"/>
              </a:rPr>
              <a:t>__(</a:t>
            </a:r>
            <a:r>
              <a:rPr lang="en-US" sz="2000" dirty="0" err="1">
                <a:solidFill>
                  <a:schemeClr val="tx1"/>
                </a:solidFill>
                <a:cs typeface="Times New Roman" panose="02020603050405020304" pitchFamily="18" charset="0"/>
              </a:rPr>
              <a:t>get_response</a:t>
            </a:r>
            <a:r>
              <a:rPr lang="en-US" sz="2000" dirty="0">
                <a:solidFill>
                  <a:schemeClr val="tx1"/>
                </a:solidFill>
                <a:cs typeface="Times New Roman" panose="02020603050405020304" pitchFamily="18" charset="0"/>
              </a:rPr>
              <a:t>) - Middleware factories must accept a </a:t>
            </a:r>
            <a:r>
              <a:rPr lang="en-US" sz="2000" dirty="0" err="1">
                <a:solidFill>
                  <a:schemeClr val="tx1"/>
                </a:solidFill>
                <a:cs typeface="Times New Roman" panose="02020603050405020304" pitchFamily="18" charset="0"/>
              </a:rPr>
              <a:t>get_response</a:t>
            </a:r>
            <a:r>
              <a:rPr lang="en-US" sz="2000" dirty="0">
                <a:solidFill>
                  <a:schemeClr val="tx1"/>
                </a:solidFill>
                <a:cs typeface="Times New Roman" panose="02020603050405020304" pitchFamily="18" charset="0"/>
              </a:rPr>
              <a:t> argument. You can also initialize some global state for the middleware. Keep in mind a couple of caveats:</a:t>
            </a:r>
          </a:p>
          <a:p>
            <a:r>
              <a:rPr lang="en-US" sz="2000" dirty="0">
                <a:solidFill>
                  <a:schemeClr val="tx1"/>
                </a:solidFill>
                <a:cs typeface="Times New Roman" panose="02020603050405020304" pitchFamily="18" charset="0"/>
              </a:rPr>
              <a:t>Django initializes your middleware with only the </a:t>
            </a:r>
            <a:r>
              <a:rPr lang="en-US" sz="2000" dirty="0" err="1">
                <a:solidFill>
                  <a:schemeClr val="tx1"/>
                </a:solidFill>
                <a:cs typeface="Times New Roman" panose="02020603050405020304" pitchFamily="18" charset="0"/>
              </a:rPr>
              <a:t>get_response</a:t>
            </a:r>
            <a:r>
              <a:rPr lang="en-US" sz="2000" dirty="0">
                <a:solidFill>
                  <a:schemeClr val="tx1"/>
                </a:solidFill>
                <a:cs typeface="Times New Roman" panose="02020603050405020304" pitchFamily="18" charset="0"/>
              </a:rPr>
              <a:t> argument, so you can’t define __</a:t>
            </a:r>
            <a:r>
              <a:rPr lang="en-US" sz="2000" dirty="0" err="1">
                <a:solidFill>
                  <a:schemeClr val="tx1"/>
                </a:solidFill>
                <a:cs typeface="Times New Roman" panose="02020603050405020304" pitchFamily="18" charset="0"/>
              </a:rPr>
              <a:t>init</a:t>
            </a:r>
            <a:r>
              <a:rPr lang="en-US" sz="2000" dirty="0">
                <a:solidFill>
                  <a:schemeClr val="tx1"/>
                </a:solidFill>
                <a:cs typeface="Times New Roman" panose="02020603050405020304" pitchFamily="18" charset="0"/>
              </a:rPr>
              <a:t>__() as requiring any other arguments.</a:t>
            </a:r>
          </a:p>
          <a:p>
            <a:r>
              <a:rPr lang="en-US" sz="2000" dirty="0">
                <a:solidFill>
                  <a:schemeClr val="tx1"/>
                </a:solidFill>
                <a:cs typeface="Times New Roman" panose="02020603050405020304" pitchFamily="18" charset="0"/>
              </a:rPr>
              <a:t>Unlike the __call__() method which is called once per request, __</a:t>
            </a:r>
            <a:r>
              <a:rPr lang="en-US" sz="2000" dirty="0" err="1">
                <a:solidFill>
                  <a:schemeClr val="tx1"/>
                </a:solidFill>
                <a:cs typeface="Times New Roman" panose="02020603050405020304" pitchFamily="18" charset="0"/>
              </a:rPr>
              <a:t>init</a:t>
            </a:r>
            <a:r>
              <a:rPr lang="en-US" sz="2000" dirty="0">
                <a:solidFill>
                  <a:schemeClr val="tx1"/>
                </a:solidFill>
                <a:cs typeface="Times New Roman" panose="02020603050405020304" pitchFamily="18" charset="0"/>
              </a:rPr>
              <a:t>__() is called only once, when the Web server starts.</a:t>
            </a:r>
          </a:p>
        </p:txBody>
      </p:sp>
    </p:spTree>
    <p:extLst>
      <p:ext uri="{BB962C8B-B14F-4D97-AF65-F5344CB8AC3E}">
        <p14:creationId xmlns:p14="http://schemas.microsoft.com/office/powerpoint/2010/main" val="1787984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8DC1B-BDB1-4235-9C7A-D46C991C72F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82345ED-9FAB-4BD2-9827-45FADDD956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50652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4F56C-5420-4C9D-A343-45CF21005E0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FD2C29D-F5C1-46B3-B927-E55450BBE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7287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A06AD-7E31-4F28-B59A-89B776AF5D68}"/>
              </a:ext>
            </a:extLst>
          </p:cNvPr>
          <p:cNvSpPr>
            <a:spLocks noGrp="1"/>
          </p:cNvSpPr>
          <p:nvPr>
            <p:ph type="title"/>
          </p:nvPr>
        </p:nvSpPr>
        <p:spPr/>
        <p:txBody>
          <a:bodyPr/>
          <a:lstStyle/>
          <a:p>
            <a:r>
              <a:rPr lang="en-US" dirty="0"/>
              <a:t>Middleware hook</a:t>
            </a:r>
          </a:p>
        </p:txBody>
      </p:sp>
      <p:sp>
        <p:nvSpPr>
          <p:cNvPr id="3" name="Content Placeholder 2">
            <a:extLst>
              <a:ext uri="{FF2B5EF4-FFF2-40B4-BE49-F238E27FC236}">
                <a16:creationId xmlns:a16="http://schemas.microsoft.com/office/drawing/2014/main" id="{FFABCEB0-A051-4299-86FF-1044812D986C}"/>
              </a:ext>
            </a:extLst>
          </p:cNvPr>
          <p:cNvSpPr txBox="1">
            <a:spLocks/>
          </p:cNvSpPr>
          <p:nvPr/>
        </p:nvSpPr>
        <p:spPr>
          <a:xfrm>
            <a:off x="575894" y="2096709"/>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a:solidFill>
                  <a:schemeClr val="tx1"/>
                </a:solidFill>
                <a:cs typeface="Times New Roman" panose="02020603050405020304" pitchFamily="18" charset="0"/>
              </a:rPr>
              <a:t>Following are special methods to class-based middleware:</a:t>
            </a:r>
          </a:p>
          <a:p>
            <a:pPr marL="0" indent="0">
              <a:buFont typeface="Wingdings 2" panose="05020102010507070707" pitchFamily="18" charset="2"/>
              <a:buNone/>
            </a:pPr>
            <a:r>
              <a:rPr lang="en-US" sz="2400" dirty="0" err="1">
                <a:solidFill>
                  <a:schemeClr val="tx1"/>
                </a:solidFill>
                <a:cs typeface="Times New Roman" panose="02020603050405020304" pitchFamily="18" charset="0"/>
              </a:rPr>
              <a:t>process_view</a:t>
            </a:r>
            <a:r>
              <a:rPr lang="en-US" sz="2400" dirty="0">
                <a:solidFill>
                  <a:schemeClr val="tx1"/>
                </a:solidFill>
                <a:cs typeface="Times New Roman" panose="02020603050405020304" pitchFamily="18" charset="0"/>
              </a:rPr>
              <a:t>(request, </a:t>
            </a:r>
            <a:r>
              <a:rPr lang="en-US" sz="2400" dirty="0" err="1">
                <a:solidFill>
                  <a:schemeClr val="tx1"/>
                </a:solidFill>
                <a:cs typeface="Times New Roman" panose="02020603050405020304" pitchFamily="18" charset="0"/>
              </a:rPr>
              <a:t>view_func</a:t>
            </a:r>
            <a:r>
              <a:rPr lang="en-US" sz="2400" dirty="0">
                <a:solidFill>
                  <a:schemeClr val="tx1"/>
                </a:solidFill>
                <a:cs typeface="Times New Roman" panose="02020603050405020304" pitchFamily="18" charset="0"/>
              </a:rPr>
              <a:t>, </a:t>
            </a:r>
            <a:r>
              <a:rPr lang="en-US" sz="2400" dirty="0" err="1">
                <a:solidFill>
                  <a:schemeClr val="tx1"/>
                </a:solidFill>
                <a:cs typeface="Times New Roman" panose="02020603050405020304" pitchFamily="18" charset="0"/>
              </a:rPr>
              <a:t>view_args</a:t>
            </a:r>
            <a:r>
              <a:rPr lang="en-US" sz="2400" dirty="0">
                <a:solidFill>
                  <a:schemeClr val="tx1"/>
                </a:solidFill>
                <a:cs typeface="Times New Roman" panose="02020603050405020304" pitchFamily="18" charset="0"/>
              </a:rPr>
              <a:t>, </a:t>
            </a:r>
            <a:r>
              <a:rPr lang="en-US" sz="2400" dirty="0" err="1">
                <a:solidFill>
                  <a:schemeClr val="tx1"/>
                </a:solidFill>
                <a:cs typeface="Times New Roman" panose="02020603050405020304" pitchFamily="18" charset="0"/>
              </a:rPr>
              <a:t>view_kwargs</a:t>
            </a:r>
            <a:r>
              <a:rPr lang="en-US" sz="2400" dirty="0">
                <a:solidFill>
                  <a:schemeClr val="tx1"/>
                </a:solidFill>
                <a:cs typeface="Times New Roman" panose="02020603050405020304" pitchFamily="18" charset="0"/>
              </a:rPr>
              <a:t>) - It is called just before Django calls the view. </a:t>
            </a:r>
          </a:p>
          <a:p>
            <a:pPr marL="0" indent="0">
              <a:buFont typeface="Wingdings 2" panose="05020102010507070707" pitchFamily="18" charset="2"/>
              <a:buNone/>
            </a:pPr>
            <a:r>
              <a:rPr lang="en-US" sz="2400" dirty="0">
                <a:solidFill>
                  <a:schemeClr val="tx1"/>
                </a:solidFill>
                <a:cs typeface="Times New Roman" panose="02020603050405020304" pitchFamily="18" charset="0"/>
              </a:rPr>
              <a:t>It should return either None or an </a:t>
            </a:r>
            <a:r>
              <a:rPr lang="en-US" sz="2400" dirty="0" err="1">
                <a:solidFill>
                  <a:schemeClr val="tx1"/>
                </a:solidFill>
                <a:cs typeface="Times New Roman" panose="02020603050405020304" pitchFamily="18" charset="0"/>
              </a:rPr>
              <a:t>HttpResponse</a:t>
            </a:r>
            <a:r>
              <a:rPr lang="en-US" sz="2400" dirty="0">
                <a:solidFill>
                  <a:schemeClr val="tx1"/>
                </a:solidFill>
                <a:cs typeface="Times New Roman" panose="02020603050405020304" pitchFamily="18" charset="0"/>
              </a:rPr>
              <a:t> object. </a:t>
            </a:r>
          </a:p>
          <a:p>
            <a:pPr marL="0" indent="0">
              <a:buFont typeface="Wingdings 2" panose="05020102010507070707" pitchFamily="18" charset="2"/>
              <a:buNone/>
            </a:pPr>
            <a:r>
              <a:rPr lang="en-US" sz="2400" dirty="0">
                <a:solidFill>
                  <a:schemeClr val="tx1"/>
                </a:solidFill>
                <a:cs typeface="Times New Roman" panose="02020603050405020304" pitchFamily="18" charset="0"/>
              </a:rPr>
              <a:t>If it returns None, Django will continue processing this request, executing any other </a:t>
            </a:r>
            <a:r>
              <a:rPr lang="en-US" sz="2400" dirty="0" err="1">
                <a:solidFill>
                  <a:schemeClr val="tx1"/>
                </a:solidFill>
                <a:cs typeface="Times New Roman" panose="02020603050405020304" pitchFamily="18" charset="0"/>
              </a:rPr>
              <a:t>process_view</a:t>
            </a:r>
            <a:r>
              <a:rPr lang="en-US" sz="2400" dirty="0">
                <a:solidFill>
                  <a:schemeClr val="tx1"/>
                </a:solidFill>
                <a:cs typeface="Times New Roman" panose="02020603050405020304" pitchFamily="18" charset="0"/>
              </a:rPr>
              <a:t>() middleware and, then, the appropriate view. </a:t>
            </a:r>
          </a:p>
          <a:p>
            <a:pPr marL="0" indent="0">
              <a:buFont typeface="Wingdings 2" panose="05020102010507070707" pitchFamily="18" charset="2"/>
              <a:buNone/>
            </a:pPr>
            <a:r>
              <a:rPr lang="en-US" sz="2400" dirty="0">
                <a:solidFill>
                  <a:schemeClr val="tx1"/>
                </a:solidFill>
                <a:cs typeface="Times New Roman" panose="02020603050405020304" pitchFamily="18" charset="0"/>
              </a:rPr>
              <a:t>If it returns an </a:t>
            </a:r>
            <a:r>
              <a:rPr lang="en-US" sz="2400" dirty="0" err="1">
                <a:solidFill>
                  <a:schemeClr val="tx1"/>
                </a:solidFill>
                <a:cs typeface="Times New Roman" panose="02020603050405020304" pitchFamily="18" charset="0"/>
              </a:rPr>
              <a:t>HttpResponse</a:t>
            </a:r>
            <a:r>
              <a:rPr lang="en-US" sz="2400" dirty="0">
                <a:solidFill>
                  <a:schemeClr val="tx1"/>
                </a:solidFill>
                <a:cs typeface="Times New Roman" panose="02020603050405020304" pitchFamily="18" charset="0"/>
              </a:rPr>
              <a:t> object, Django won’t bother calling the appropriate view; it’ll apply response middleware to that </a:t>
            </a:r>
            <a:r>
              <a:rPr lang="en-US" sz="2400" dirty="0" err="1">
                <a:solidFill>
                  <a:schemeClr val="tx1"/>
                </a:solidFill>
                <a:cs typeface="Times New Roman" panose="02020603050405020304" pitchFamily="18" charset="0"/>
              </a:rPr>
              <a:t>HttpResponse</a:t>
            </a:r>
            <a:r>
              <a:rPr lang="en-US" sz="2400" dirty="0">
                <a:solidFill>
                  <a:schemeClr val="tx1"/>
                </a:solidFill>
                <a:cs typeface="Times New Roman" panose="02020603050405020304" pitchFamily="18" charset="0"/>
              </a:rPr>
              <a:t> and return the result.</a:t>
            </a:r>
          </a:p>
        </p:txBody>
      </p:sp>
    </p:spTree>
    <p:extLst>
      <p:ext uri="{BB962C8B-B14F-4D97-AF65-F5344CB8AC3E}">
        <p14:creationId xmlns:p14="http://schemas.microsoft.com/office/powerpoint/2010/main" val="3895351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A06AD-7E31-4F28-B59A-89B776AF5D68}"/>
              </a:ext>
            </a:extLst>
          </p:cNvPr>
          <p:cNvSpPr>
            <a:spLocks noGrp="1"/>
          </p:cNvSpPr>
          <p:nvPr>
            <p:ph type="title"/>
          </p:nvPr>
        </p:nvSpPr>
        <p:spPr/>
        <p:txBody>
          <a:bodyPr/>
          <a:lstStyle/>
          <a:p>
            <a:r>
              <a:rPr lang="en-US" dirty="0"/>
              <a:t>Middleware hook</a:t>
            </a:r>
          </a:p>
        </p:txBody>
      </p:sp>
      <p:sp>
        <p:nvSpPr>
          <p:cNvPr id="5" name="Content Placeholder 2">
            <a:extLst>
              <a:ext uri="{FF2B5EF4-FFF2-40B4-BE49-F238E27FC236}">
                <a16:creationId xmlns:a16="http://schemas.microsoft.com/office/drawing/2014/main" id="{2AB0D4A4-9C06-49D5-8A60-03931D6CA83E}"/>
              </a:ext>
            </a:extLst>
          </p:cNvPr>
          <p:cNvSpPr txBox="1">
            <a:spLocks/>
          </p:cNvSpPr>
          <p:nvPr/>
        </p:nvSpPr>
        <p:spPr>
          <a:xfrm>
            <a:off x="575894" y="1954666"/>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400" dirty="0" err="1">
                <a:solidFill>
                  <a:schemeClr val="tx1"/>
                </a:solidFill>
                <a:cs typeface="Times New Roman" panose="02020603050405020304" pitchFamily="18" charset="0"/>
              </a:rPr>
              <a:t>process_view</a:t>
            </a:r>
            <a:r>
              <a:rPr lang="en-US" sz="2400" dirty="0">
                <a:solidFill>
                  <a:schemeClr val="tx1"/>
                </a:solidFill>
                <a:cs typeface="Times New Roman" panose="02020603050405020304" pitchFamily="18" charset="0"/>
              </a:rPr>
              <a:t>(request, </a:t>
            </a:r>
            <a:r>
              <a:rPr lang="en-US" sz="2400" dirty="0" err="1">
                <a:solidFill>
                  <a:schemeClr val="tx1"/>
                </a:solidFill>
                <a:cs typeface="Times New Roman" panose="02020603050405020304" pitchFamily="18" charset="0"/>
              </a:rPr>
              <a:t>view_func</a:t>
            </a:r>
            <a:r>
              <a:rPr lang="en-US" sz="2400" dirty="0">
                <a:solidFill>
                  <a:schemeClr val="tx1"/>
                </a:solidFill>
                <a:cs typeface="Times New Roman" panose="02020603050405020304" pitchFamily="18" charset="0"/>
              </a:rPr>
              <a:t>, </a:t>
            </a:r>
            <a:r>
              <a:rPr lang="en-US" sz="2400" dirty="0" err="1">
                <a:solidFill>
                  <a:schemeClr val="tx1"/>
                </a:solidFill>
                <a:cs typeface="Times New Roman" panose="02020603050405020304" pitchFamily="18" charset="0"/>
              </a:rPr>
              <a:t>view_args</a:t>
            </a:r>
            <a:r>
              <a:rPr lang="en-US" sz="2400" dirty="0">
                <a:solidFill>
                  <a:schemeClr val="tx1"/>
                </a:solidFill>
                <a:cs typeface="Times New Roman" panose="02020603050405020304" pitchFamily="18" charset="0"/>
              </a:rPr>
              <a:t>, </a:t>
            </a:r>
            <a:r>
              <a:rPr lang="en-US" sz="2400" dirty="0" err="1">
                <a:solidFill>
                  <a:schemeClr val="tx1"/>
                </a:solidFill>
                <a:cs typeface="Times New Roman" panose="02020603050405020304" pitchFamily="18" charset="0"/>
              </a:rPr>
              <a:t>view_kwargs</a:t>
            </a:r>
            <a:r>
              <a:rPr lang="en-US" sz="2400" dirty="0">
                <a:solidFill>
                  <a:schemeClr val="tx1"/>
                </a:solidFill>
                <a:cs typeface="Times New Roman" panose="02020603050405020304" pitchFamily="18" charset="0"/>
              </a:rPr>
              <a:t>)</a:t>
            </a:r>
          </a:p>
          <a:p>
            <a:pPr marL="0" indent="0">
              <a:buFont typeface="Wingdings 2" panose="05020102010507070707" pitchFamily="18" charset="2"/>
              <a:buNone/>
            </a:pPr>
            <a:r>
              <a:rPr lang="en-US" sz="2400" dirty="0">
                <a:solidFill>
                  <a:schemeClr val="tx1"/>
                </a:solidFill>
                <a:cs typeface="Times New Roman" panose="02020603050405020304" pitchFamily="18" charset="0"/>
              </a:rPr>
              <a:t>Where,</a:t>
            </a:r>
          </a:p>
          <a:p>
            <a:pPr marL="0" indent="0">
              <a:buFont typeface="Wingdings 2" panose="05020102010507070707" pitchFamily="18" charset="2"/>
              <a:buNone/>
            </a:pPr>
            <a:r>
              <a:rPr lang="en-US" sz="2400" dirty="0">
                <a:solidFill>
                  <a:schemeClr val="tx1"/>
                </a:solidFill>
                <a:cs typeface="Times New Roman" panose="02020603050405020304" pitchFamily="18" charset="0"/>
              </a:rPr>
              <a:t>Request - It is an </a:t>
            </a:r>
            <a:r>
              <a:rPr lang="en-US" sz="2400" dirty="0" err="1">
                <a:solidFill>
                  <a:schemeClr val="tx1"/>
                </a:solidFill>
                <a:cs typeface="Times New Roman" panose="02020603050405020304" pitchFamily="18" charset="0"/>
              </a:rPr>
              <a:t>HttpRequest</a:t>
            </a:r>
            <a:r>
              <a:rPr lang="en-US" sz="2400" dirty="0">
                <a:solidFill>
                  <a:schemeClr val="tx1"/>
                </a:solidFill>
                <a:cs typeface="Times New Roman" panose="02020603050405020304" pitchFamily="18" charset="0"/>
              </a:rPr>
              <a:t> object. </a:t>
            </a:r>
          </a:p>
          <a:p>
            <a:pPr marL="0" indent="0">
              <a:buFont typeface="Wingdings 2" panose="05020102010507070707" pitchFamily="18" charset="2"/>
              <a:buNone/>
            </a:pPr>
            <a:r>
              <a:rPr lang="en-US" sz="2400" dirty="0" err="1">
                <a:solidFill>
                  <a:schemeClr val="tx1"/>
                </a:solidFill>
                <a:cs typeface="Times New Roman" panose="02020603050405020304" pitchFamily="18" charset="0"/>
              </a:rPr>
              <a:t>view_func</a:t>
            </a:r>
            <a:r>
              <a:rPr lang="en-US" sz="2400" dirty="0">
                <a:solidFill>
                  <a:schemeClr val="tx1"/>
                </a:solidFill>
                <a:cs typeface="Times New Roman" panose="02020603050405020304" pitchFamily="18" charset="0"/>
              </a:rPr>
              <a:t> – It is the Python function that Django is about to use. (It’s the actual function object, not the name of the function as a string.) </a:t>
            </a:r>
          </a:p>
          <a:p>
            <a:pPr marL="0" indent="0">
              <a:buFont typeface="Wingdings 2" panose="05020102010507070707" pitchFamily="18" charset="2"/>
              <a:buNone/>
            </a:pPr>
            <a:r>
              <a:rPr lang="en-US" sz="2400" dirty="0" err="1">
                <a:solidFill>
                  <a:schemeClr val="tx1"/>
                </a:solidFill>
                <a:cs typeface="Times New Roman" panose="02020603050405020304" pitchFamily="18" charset="0"/>
              </a:rPr>
              <a:t>view_args</a:t>
            </a:r>
            <a:r>
              <a:rPr lang="en-US" sz="2400" dirty="0">
                <a:solidFill>
                  <a:schemeClr val="tx1"/>
                </a:solidFill>
                <a:cs typeface="Times New Roman" panose="02020603050405020304" pitchFamily="18" charset="0"/>
              </a:rPr>
              <a:t> – It is a list of positional arguments that will be passed to the view. </a:t>
            </a:r>
          </a:p>
          <a:p>
            <a:pPr marL="0" indent="0">
              <a:buFont typeface="Wingdings 2" panose="05020102010507070707" pitchFamily="18" charset="2"/>
              <a:buNone/>
            </a:pPr>
            <a:r>
              <a:rPr lang="en-US" sz="2400" dirty="0" err="1">
                <a:solidFill>
                  <a:schemeClr val="tx1"/>
                </a:solidFill>
                <a:cs typeface="Times New Roman" panose="02020603050405020304" pitchFamily="18" charset="0"/>
              </a:rPr>
              <a:t>view_kwargs</a:t>
            </a:r>
            <a:r>
              <a:rPr lang="en-US" sz="2400" dirty="0">
                <a:solidFill>
                  <a:schemeClr val="tx1"/>
                </a:solidFill>
                <a:cs typeface="Times New Roman" panose="02020603050405020304" pitchFamily="18" charset="0"/>
              </a:rPr>
              <a:t> – It is a dictionary of keyword arguments that will be passed to the view. </a:t>
            </a:r>
          </a:p>
          <a:p>
            <a:pPr marL="0" indent="0">
              <a:buFont typeface="Wingdings 2" panose="05020102010507070707" pitchFamily="18" charset="2"/>
              <a:buNone/>
            </a:pPr>
            <a:r>
              <a:rPr lang="en-US" sz="2400" dirty="0">
                <a:solidFill>
                  <a:schemeClr val="tx1"/>
                </a:solidFill>
                <a:cs typeface="Times New Roman" panose="02020603050405020304" pitchFamily="18" charset="0"/>
              </a:rPr>
              <a:t>Neither </a:t>
            </a:r>
            <a:r>
              <a:rPr lang="en-US" sz="2400" dirty="0" err="1">
                <a:solidFill>
                  <a:schemeClr val="tx1"/>
                </a:solidFill>
                <a:cs typeface="Times New Roman" panose="02020603050405020304" pitchFamily="18" charset="0"/>
              </a:rPr>
              <a:t>view_args</a:t>
            </a:r>
            <a:r>
              <a:rPr lang="en-US" sz="2400" dirty="0">
                <a:solidFill>
                  <a:schemeClr val="tx1"/>
                </a:solidFill>
                <a:cs typeface="Times New Roman" panose="02020603050405020304" pitchFamily="18" charset="0"/>
              </a:rPr>
              <a:t> nor </a:t>
            </a:r>
            <a:r>
              <a:rPr lang="en-US" sz="2400" dirty="0" err="1">
                <a:solidFill>
                  <a:schemeClr val="tx1"/>
                </a:solidFill>
                <a:cs typeface="Times New Roman" panose="02020603050405020304" pitchFamily="18" charset="0"/>
              </a:rPr>
              <a:t>view_kwargs</a:t>
            </a:r>
            <a:r>
              <a:rPr lang="en-US" sz="2400" dirty="0">
                <a:solidFill>
                  <a:schemeClr val="tx1"/>
                </a:solidFill>
                <a:cs typeface="Times New Roman" panose="02020603050405020304" pitchFamily="18" charset="0"/>
              </a:rPr>
              <a:t> include the first view argument (request).</a:t>
            </a:r>
          </a:p>
        </p:txBody>
      </p:sp>
    </p:spTree>
    <p:extLst>
      <p:ext uri="{BB962C8B-B14F-4D97-AF65-F5344CB8AC3E}">
        <p14:creationId xmlns:p14="http://schemas.microsoft.com/office/powerpoint/2010/main" val="1209482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EAC0B-6AB7-43C2-9ABC-4FDF10341E71}"/>
              </a:ext>
            </a:extLst>
          </p:cNvPr>
          <p:cNvSpPr>
            <a:spLocks noGrp="1"/>
          </p:cNvSpPr>
          <p:nvPr>
            <p:ph type="title"/>
          </p:nvPr>
        </p:nvSpPr>
        <p:spPr/>
        <p:txBody>
          <a:bodyPr/>
          <a:lstStyle/>
          <a:p>
            <a:r>
              <a:rPr lang="en-US" dirty="0"/>
              <a:t>Middleware hook</a:t>
            </a:r>
          </a:p>
        </p:txBody>
      </p:sp>
      <p:sp>
        <p:nvSpPr>
          <p:cNvPr id="3" name="Content Placeholder 2">
            <a:extLst>
              <a:ext uri="{FF2B5EF4-FFF2-40B4-BE49-F238E27FC236}">
                <a16:creationId xmlns:a16="http://schemas.microsoft.com/office/drawing/2014/main" id="{4C94D420-B406-46B0-AB7C-CD7495E1220A}"/>
              </a:ext>
            </a:extLst>
          </p:cNvPr>
          <p:cNvSpPr txBox="1">
            <a:spLocks/>
          </p:cNvSpPr>
          <p:nvPr/>
        </p:nvSpPr>
        <p:spPr>
          <a:xfrm>
            <a:off x="575894" y="2007519"/>
            <a:ext cx="10515600" cy="536632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err="1">
                <a:solidFill>
                  <a:schemeClr val="tx1"/>
                </a:solidFill>
                <a:cs typeface="Times New Roman" panose="02020603050405020304" pitchFamily="18" charset="0"/>
              </a:rPr>
              <a:t>process_exception</a:t>
            </a:r>
            <a:r>
              <a:rPr lang="en-US" sz="2000" dirty="0">
                <a:solidFill>
                  <a:schemeClr val="tx1"/>
                </a:solidFill>
                <a:cs typeface="Times New Roman" panose="02020603050405020304" pitchFamily="18" charset="0"/>
              </a:rPr>
              <a:t>(request, exception) - Django calls </a:t>
            </a:r>
            <a:r>
              <a:rPr lang="en-US" sz="2000" dirty="0" err="1">
                <a:solidFill>
                  <a:schemeClr val="tx1"/>
                </a:solidFill>
                <a:cs typeface="Times New Roman" panose="02020603050405020304" pitchFamily="18" charset="0"/>
              </a:rPr>
              <a:t>process_exception</a:t>
            </a:r>
            <a:r>
              <a:rPr lang="en-US" sz="2000" dirty="0">
                <a:solidFill>
                  <a:schemeClr val="tx1"/>
                </a:solidFill>
                <a:cs typeface="Times New Roman" panose="02020603050405020304" pitchFamily="18" charset="0"/>
              </a:rPr>
              <a:t>() when a view raises an exception. </a:t>
            </a:r>
          </a:p>
          <a:p>
            <a:pPr marL="0" indent="0">
              <a:buFont typeface="Wingdings 2" panose="05020102010507070707" pitchFamily="18" charset="2"/>
              <a:buNone/>
            </a:pPr>
            <a:r>
              <a:rPr lang="en-US" sz="2000" dirty="0">
                <a:solidFill>
                  <a:schemeClr val="tx1"/>
                </a:solidFill>
                <a:cs typeface="Times New Roman" panose="02020603050405020304" pitchFamily="18" charset="0"/>
              </a:rPr>
              <a:t>It should return either None or an </a:t>
            </a:r>
            <a:r>
              <a:rPr lang="en-US" sz="2000" dirty="0" err="1">
                <a:solidFill>
                  <a:schemeClr val="tx1"/>
                </a:solidFill>
                <a:cs typeface="Times New Roman" panose="02020603050405020304" pitchFamily="18" charset="0"/>
              </a:rPr>
              <a:t>HttpResponse</a:t>
            </a:r>
            <a:r>
              <a:rPr lang="en-US" sz="2000" dirty="0">
                <a:solidFill>
                  <a:schemeClr val="tx1"/>
                </a:solidFill>
                <a:cs typeface="Times New Roman" panose="02020603050405020304" pitchFamily="18" charset="0"/>
              </a:rPr>
              <a:t> object. </a:t>
            </a:r>
          </a:p>
          <a:p>
            <a:pPr marL="0" indent="0">
              <a:buFont typeface="Wingdings 2" panose="05020102010507070707" pitchFamily="18" charset="2"/>
              <a:buNone/>
            </a:pPr>
            <a:r>
              <a:rPr lang="en-US" sz="2000" dirty="0">
                <a:solidFill>
                  <a:schemeClr val="tx1"/>
                </a:solidFill>
                <a:cs typeface="Times New Roman" panose="02020603050405020304" pitchFamily="18" charset="0"/>
              </a:rPr>
              <a:t>If it returns an </a:t>
            </a:r>
            <a:r>
              <a:rPr lang="en-US" sz="2000" dirty="0" err="1">
                <a:solidFill>
                  <a:schemeClr val="tx1"/>
                </a:solidFill>
                <a:cs typeface="Times New Roman" panose="02020603050405020304" pitchFamily="18" charset="0"/>
              </a:rPr>
              <a:t>HttpResponse</a:t>
            </a:r>
            <a:r>
              <a:rPr lang="en-US" sz="2000" dirty="0">
                <a:solidFill>
                  <a:schemeClr val="tx1"/>
                </a:solidFill>
                <a:cs typeface="Times New Roman" panose="02020603050405020304" pitchFamily="18" charset="0"/>
              </a:rPr>
              <a:t> object, the template response and response middleware will be applied and the resulting response returned to the browser. Otherwise, default exception handling kicks in.</a:t>
            </a:r>
          </a:p>
          <a:p>
            <a:pPr marL="0" indent="0">
              <a:buFont typeface="Wingdings 2" panose="05020102010507070707" pitchFamily="18" charset="2"/>
              <a:buNone/>
            </a:pPr>
            <a:r>
              <a:rPr lang="en-US" sz="2000" dirty="0">
                <a:solidFill>
                  <a:schemeClr val="tx1"/>
                </a:solidFill>
                <a:cs typeface="Times New Roman" panose="02020603050405020304" pitchFamily="18" charset="0"/>
              </a:rPr>
              <a:t>Where, </a:t>
            </a:r>
          </a:p>
          <a:p>
            <a:pPr marL="0" indent="0">
              <a:buFont typeface="Wingdings 2" panose="05020102010507070707" pitchFamily="18" charset="2"/>
              <a:buNone/>
            </a:pPr>
            <a:r>
              <a:rPr lang="en-US" sz="2000" dirty="0">
                <a:solidFill>
                  <a:schemeClr val="tx1"/>
                </a:solidFill>
                <a:cs typeface="Times New Roman" panose="02020603050405020304" pitchFamily="18" charset="0"/>
              </a:rPr>
              <a:t>Request – It is an </a:t>
            </a:r>
            <a:r>
              <a:rPr lang="en-US" sz="2000" dirty="0" err="1">
                <a:solidFill>
                  <a:schemeClr val="tx1"/>
                </a:solidFill>
                <a:cs typeface="Times New Roman" panose="02020603050405020304" pitchFamily="18" charset="0"/>
              </a:rPr>
              <a:t>HttpRequest</a:t>
            </a:r>
            <a:r>
              <a:rPr lang="en-US" sz="2000" dirty="0">
                <a:solidFill>
                  <a:schemeClr val="tx1"/>
                </a:solidFill>
                <a:cs typeface="Times New Roman" panose="02020603050405020304" pitchFamily="18" charset="0"/>
              </a:rPr>
              <a:t> object. </a:t>
            </a:r>
          </a:p>
          <a:p>
            <a:pPr marL="0" indent="0">
              <a:buFont typeface="Wingdings 2" panose="05020102010507070707" pitchFamily="18" charset="2"/>
              <a:buNone/>
            </a:pPr>
            <a:r>
              <a:rPr lang="en-US" sz="2000" dirty="0">
                <a:solidFill>
                  <a:schemeClr val="tx1"/>
                </a:solidFill>
                <a:cs typeface="Times New Roman" panose="02020603050405020304" pitchFamily="18" charset="0"/>
              </a:rPr>
              <a:t>Exception – It is an Exception object raised by the view function.</a:t>
            </a:r>
          </a:p>
          <a:p>
            <a:pPr marL="0" indent="0">
              <a:buFont typeface="Wingdings 2" panose="05020102010507070707" pitchFamily="18" charset="2"/>
              <a:buNone/>
            </a:pPr>
            <a:r>
              <a:rPr lang="en-US" sz="2000" dirty="0">
                <a:solidFill>
                  <a:schemeClr val="tx1"/>
                </a:solidFill>
                <a:cs typeface="Times New Roman" panose="02020603050405020304" pitchFamily="18" charset="0"/>
              </a:rPr>
              <a:t>Note - Middleware are run in reverse order during the response phase, which includes </a:t>
            </a:r>
            <a:r>
              <a:rPr lang="en-US" sz="2000" dirty="0" err="1">
                <a:solidFill>
                  <a:schemeClr val="tx1"/>
                </a:solidFill>
                <a:cs typeface="Times New Roman" panose="02020603050405020304" pitchFamily="18" charset="0"/>
              </a:rPr>
              <a:t>process_exception</a:t>
            </a:r>
            <a:r>
              <a:rPr lang="en-US" sz="2000" dirty="0">
                <a:solidFill>
                  <a:schemeClr val="tx1"/>
                </a:solidFill>
                <a:cs typeface="Times New Roman" panose="02020603050405020304" pitchFamily="18" charset="0"/>
              </a:rPr>
              <a:t>. If an exception middleware returns a response, the </a:t>
            </a:r>
            <a:r>
              <a:rPr lang="en-US" sz="2000" dirty="0" err="1">
                <a:solidFill>
                  <a:schemeClr val="tx1"/>
                </a:solidFill>
                <a:cs typeface="Times New Roman" panose="02020603050405020304" pitchFamily="18" charset="0"/>
              </a:rPr>
              <a:t>process_exception</a:t>
            </a:r>
            <a:r>
              <a:rPr lang="en-US" sz="2000" dirty="0">
                <a:solidFill>
                  <a:schemeClr val="tx1"/>
                </a:solidFill>
                <a:cs typeface="Times New Roman" panose="02020603050405020304" pitchFamily="18" charset="0"/>
              </a:rPr>
              <a:t> methods of the middleware classes above that middleware won’t be called at all.</a:t>
            </a:r>
          </a:p>
        </p:txBody>
      </p:sp>
    </p:spTree>
    <p:extLst>
      <p:ext uri="{BB962C8B-B14F-4D97-AF65-F5344CB8AC3E}">
        <p14:creationId xmlns:p14="http://schemas.microsoft.com/office/powerpoint/2010/main" val="79332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B7308-16F1-40CC-8BF9-DB9B40BAC256}"/>
              </a:ext>
            </a:extLst>
          </p:cNvPr>
          <p:cNvSpPr>
            <a:spLocks noGrp="1"/>
          </p:cNvSpPr>
          <p:nvPr>
            <p:ph type="title"/>
          </p:nvPr>
        </p:nvSpPr>
        <p:spPr/>
        <p:txBody>
          <a:bodyPr/>
          <a:lstStyle/>
          <a:p>
            <a:r>
              <a:rPr lang="en-US" dirty="0"/>
              <a:t>Middleware hook</a:t>
            </a:r>
          </a:p>
        </p:txBody>
      </p:sp>
      <p:sp>
        <p:nvSpPr>
          <p:cNvPr id="3" name="Content Placeholder 2">
            <a:extLst>
              <a:ext uri="{FF2B5EF4-FFF2-40B4-BE49-F238E27FC236}">
                <a16:creationId xmlns:a16="http://schemas.microsoft.com/office/drawing/2014/main" id="{BBC19FDA-7033-4357-9AE4-F4C5EBD7BCDA}"/>
              </a:ext>
            </a:extLst>
          </p:cNvPr>
          <p:cNvSpPr txBox="1">
            <a:spLocks/>
          </p:cNvSpPr>
          <p:nvPr/>
        </p:nvSpPr>
        <p:spPr>
          <a:xfrm>
            <a:off x="575894" y="1874767"/>
            <a:ext cx="10515600" cy="5156705"/>
          </a:xfrm>
          <a:prstGeom prst="rect">
            <a:avLst/>
          </a:prstGeom>
        </p:spPr>
        <p:txBody>
          <a:bodyP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err="1">
                <a:cs typeface="Times New Roman" panose="02020603050405020304" pitchFamily="18" charset="0"/>
              </a:rPr>
              <a:t>process_template_response</a:t>
            </a:r>
            <a:r>
              <a:rPr lang="en-US" sz="2000" dirty="0">
                <a:cs typeface="Times New Roman" panose="02020603050405020304" pitchFamily="18" charset="0"/>
              </a:rPr>
              <a:t>(request, response) – This method is called just after the view has finished executing, if the response instance has a render() method, indicating that it is a </a:t>
            </a:r>
            <a:r>
              <a:rPr lang="en-US" sz="2000" dirty="0" err="1">
                <a:cs typeface="Times New Roman" panose="02020603050405020304" pitchFamily="18" charset="0"/>
              </a:rPr>
              <a:t>TemplateResponse</a:t>
            </a:r>
            <a:r>
              <a:rPr lang="en-US" sz="2000" dirty="0">
                <a:cs typeface="Times New Roman" panose="02020603050405020304" pitchFamily="18" charset="0"/>
              </a:rPr>
              <a:t> or equivalent.</a:t>
            </a:r>
          </a:p>
          <a:p>
            <a:pPr marL="0" indent="0">
              <a:buFont typeface="Wingdings 2" panose="05020102010507070707" pitchFamily="18" charset="2"/>
              <a:buNone/>
            </a:pPr>
            <a:r>
              <a:rPr lang="en-US" sz="2000" dirty="0">
                <a:cs typeface="Times New Roman" panose="02020603050405020304" pitchFamily="18" charset="0"/>
              </a:rPr>
              <a:t>It must return a response object that implements a render method. </a:t>
            </a:r>
          </a:p>
          <a:p>
            <a:pPr marL="0" indent="0">
              <a:buFont typeface="Wingdings 2" panose="05020102010507070707" pitchFamily="18" charset="2"/>
              <a:buNone/>
            </a:pPr>
            <a:r>
              <a:rPr lang="en-US" sz="2000" dirty="0">
                <a:cs typeface="Times New Roman" panose="02020603050405020304" pitchFamily="18" charset="0"/>
              </a:rPr>
              <a:t>It could alter the given response by changing </a:t>
            </a:r>
            <a:r>
              <a:rPr lang="en-US" sz="2000" dirty="0" err="1">
                <a:cs typeface="Times New Roman" panose="02020603050405020304" pitchFamily="18" charset="0"/>
              </a:rPr>
              <a:t>response.template_name</a:t>
            </a:r>
            <a:r>
              <a:rPr lang="en-US" sz="2000" dirty="0">
                <a:cs typeface="Times New Roman" panose="02020603050405020304" pitchFamily="18" charset="0"/>
              </a:rPr>
              <a:t> and </a:t>
            </a:r>
            <a:r>
              <a:rPr lang="en-US" sz="2000" dirty="0" err="1">
                <a:cs typeface="Times New Roman" panose="02020603050405020304" pitchFamily="18" charset="0"/>
              </a:rPr>
              <a:t>response.context_data</a:t>
            </a:r>
            <a:r>
              <a:rPr lang="en-US" sz="2000" dirty="0">
                <a:cs typeface="Times New Roman" panose="02020603050405020304" pitchFamily="18" charset="0"/>
              </a:rPr>
              <a:t>, or it could create and return a brand-new </a:t>
            </a:r>
            <a:r>
              <a:rPr lang="en-US" sz="2000" dirty="0" err="1">
                <a:cs typeface="Times New Roman" panose="02020603050405020304" pitchFamily="18" charset="0"/>
              </a:rPr>
              <a:t>TemplateResponse</a:t>
            </a:r>
            <a:r>
              <a:rPr lang="en-US" sz="2000" dirty="0">
                <a:cs typeface="Times New Roman" panose="02020603050405020304" pitchFamily="18" charset="0"/>
              </a:rPr>
              <a:t> or equivalent.</a:t>
            </a:r>
          </a:p>
          <a:p>
            <a:pPr marL="0" indent="0">
              <a:buFont typeface="Wingdings 2" panose="05020102010507070707" pitchFamily="18" charset="2"/>
              <a:buNone/>
            </a:pPr>
            <a:r>
              <a:rPr lang="en-US" sz="2000" dirty="0">
                <a:cs typeface="Times New Roman" panose="02020603050405020304" pitchFamily="18" charset="0"/>
              </a:rPr>
              <a:t>You don’t need to explicitly render responses, responses will be automatically rendered once all template response middleware has been called.</a:t>
            </a:r>
          </a:p>
          <a:p>
            <a:pPr marL="0" indent="0">
              <a:buFont typeface="Wingdings 2" panose="05020102010507070707" pitchFamily="18" charset="2"/>
              <a:buNone/>
            </a:pPr>
            <a:r>
              <a:rPr lang="en-US" sz="2000" dirty="0">
                <a:cs typeface="Times New Roman" panose="02020603050405020304" pitchFamily="18" charset="0"/>
              </a:rPr>
              <a:t>Where,</a:t>
            </a:r>
          </a:p>
          <a:p>
            <a:pPr marL="0" indent="0">
              <a:buFont typeface="Wingdings 2" panose="05020102010507070707" pitchFamily="18" charset="2"/>
              <a:buNone/>
            </a:pPr>
            <a:r>
              <a:rPr lang="en-US" sz="2000" dirty="0">
                <a:cs typeface="Times New Roman" panose="02020603050405020304" pitchFamily="18" charset="0"/>
              </a:rPr>
              <a:t>request – It is an </a:t>
            </a:r>
            <a:r>
              <a:rPr lang="en-US" sz="2000" dirty="0" err="1">
                <a:cs typeface="Times New Roman" panose="02020603050405020304" pitchFamily="18" charset="0"/>
              </a:rPr>
              <a:t>HttpRequest</a:t>
            </a:r>
            <a:r>
              <a:rPr lang="en-US" sz="2000" dirty="0">
                <a:cs typeface="Times New Roman" panose="02020603050405020304" pitchFamily="18" charset="0"/>
              </a:rPr>
              <a:t> object. </a:t>
            </a:r>
          </a:p>
          <a:p>
            <a:pPr marL="0" indent="0">
              <a:buFont typeface="Wingdings 2" panose="05020102010507070707" pitchFamily="18" charset="2"/>
              <a:buNone/>
            </a:pPr>
            <a:r>
              <a:rPr lang="en-US" sz="2000" dirty="0">
                <a:cs typeface="Times New Roman" panose="02020603050405020304" pitchFamily="18" charset="0"/>
              </a:rPr>
              <a:t>response – It is the </a:t>
            </a:r>
            <a:r>
              <a:rPr lang="en-US" sz="2000" dirty="0" err="1">
                <a:cs typeface="Times New Roman" panose="02020603050405020304" pitchFamily="18" charset="0"/>
              </a:rPr>
              <a:t>TemplateResponse</a:t>
            </a:r>
            <a:r>
              <a:rPr lang="en-US" sz="2000" dirty="0">
                <a:cs typeface="Times New Roman" panose="02020603050405020304" pitchFamily="18" charset="0"/>
              </a:rPr>
              <a:t> object (or equivalent) returned by a Django view or by a middleware.</a:t>
            </a:r>
          </a:p>
          <a:p>
            <a:pPr marL="0" indent="0">
              <a:buFont typeface="Wingdings 2" panose="05020102010507070707" pitchFamily="18" charset="2"/>
              <a:buNone/>
            </a:pPr>
            <a:r>
              <a:rPr lang="en-US" sz="2000" dirty="0">
                <a:cs typeface="Times New Roman" panose="02020603050405020304" pitchFamily="18" charset="0"/>
              </a:rPr>
              <a:t>Note - Middleware are run in reverse order during the response phase, which includes </a:t>
            </a:r>
            <a:r>
              <a:rPr lang="en-US" sz="2000" dirty="0" err="1">
                <a:cs typeface="Times New Roman" panose="02020603050405020304" pitchFamily="18" charset="0"/>
              </a:rPr>
              <a:t>process_template_response</a:t>
            </a:r>
            <a:r>
              <a:rPr lang="en-US" sz="2000" dirty="0">
                <a:cs typeface="Times New Roman" panose="02020603050405020304" pitchFamily="18" charset="0"/>
              </a:rPr>
              <a:t>().</a:t>
            </a:r>
          </a:p>
        </p:txBody>
      </p:sp>
    </p:spTree>
    <p:extLst>
      <p:ext uri="{BB962C8B-B14F-4D97-AF65-F5344CB8AC3E}">
        <p14:creationId xmlns:p14="http://schemas.microsoft.com/office/powerpoint/2010/main" val="109492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ED37B-EF9B-4B0E-8647-CB637D5487E4}"/>
              </a:ext>
            </a:extLst>
          </p:cNvPr>
          <p:cNvSpPr>
            <a:spLocks noGrp="1"/>
          </p:cNvSpPr>
          <p:nvPr>
            <p:ph type="title"/>
          </p:nvPr>
        </p:nvSpPr>
        <p:spPr/>
        <p:txBody>
          <a:bodyPr/>
          <a:lstStyle/>
          <a:p>
            <a:r>
              <a:rPr lang="en-US" dirty="0"/>
              <a:t>Template response</a:t>
            </a:r>
          </a:p>
        </p:txBody>
      </p:sp>
      <p:sp>
        <p:nvSpPr>
          <p:cNvPr id="3" name="Content Placeholder 2">
            <a:extLst>
              <a:ext uri="{FF2B5EF4-FFF2-40B4-BE49-F238E27FC236}">
                <a16:creationId xmlns:a16="http://schemas.microsoft.com/office/drawing/2014/main" id="{C15517D2-7B30-4943-8E4E-EA601287869E}"/>
              </a:ext>
            </a:extLst>
          </p:cNvPr>
          <p:cNvSpPr txBox="1">
            <a:spLocks/>
          </p:cNvSpPr>
          <p:nvPr/>
        </p:nvSpPr>
        <p:spPr>
          <a:xfrm>
            <a:off x="456460" y="1848134"/>
            <a:ext cx="10515600" cy="5156705"/>
          </a:xfrm>
          <a:prstGeom prst="rect">
            <a:avLst/>
          </a:prstGeom>
        </p:spPr>
        <p:txBody>
          <a:bodyP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err="1">
                <a:solidFill>
                  <a:schemeClr val="tx1"/>
                </a:solidFill>
                <a:cs typeface="Times New Roman" panose="02020603050405020304" pitchFamily="18" charset="0"/>
              </a:rPr>
              <a:t>TemplateResponse</a:t>
            </a:r>
            <a:r>
              <a:rPr lang="en-US" sz="2000" dirty="0">
                <a:solidFill>
                  <a:schemeClr val="tx1"/>
                </a:solidFill>
                <a:cs typeface="Times New Roman" panose="02020603050405020304" pitchFamily="18" charset="0"/>
              </a:rPr>
              <a:t> - </a:t>
            </a:r>
            <a:r>
              <a:rPr lang="en-US" sz="2000" dirty="0" err="1">
                <a:solidFill>
                  <a:schemeClr val="tx1"/>
                </a:solidFill>
                <a:cs typeface="Times New Roman" panose="02020603050405020304" pitchFamily="18" charset="0"/>
              </a:rPr>
              <a:t>TemplateResponse</a:t>
            </a:r>
            <a:r>
              <a:rPr lang="en-US" sz="2000" dirty="0">
                <a:solidFill>
                  <a:schemeClr val="tx1"/>
                </a:solidFill>
                <a:cs typeface="Times New Roman" panose="02020603050405020304" pitchFamily="18" charset="0"/>
              </a:rPr>
              <a:t> is a subclass of </a:t>
            </a:r>
            <a:r>
              <a:rPr lang="en-US" sz="2000" dirty="0" err="1">
                <a:solidFill>
                  <a:schemeClr val="tx1"/>
                </a:solidFill>
                <a:cs typeface="Times New Roman" panose="02020603050405020304" pitchFamily="18" charset="0"/>
              </a:rPr>
              <a:t>SimpleTemplateResponse</a:t>
            </a:r>
            <a:r>
              <a:rPr lang="en-US" sz="2000" dirty="0">
                <a:solidFill>
                  <a:schemeClr val="tx1"/>
                </a:solidFill>
                <a:cs typeface="Times New Roman" panose="02020603050405020304" pitchFamily="18" charset="0"/>
              </a:rPr>
              <a:t> that knows about the current </a:t>
            </a:r>
            <a:r>
              <a:rPr lang="en-US" sz="2000" dirty="0" err="1">
                <a:solidFill>
                  <a:schemeClr val="tx1"/>
                </a:solidFill>
                <a:cs typeface="Times New Roman" panose="02020603050405020304" pitchFamily="18" charset="0"/>
              </a:rPr>
              <a:t>HttpRequest</a:t>
            </a:r>
            <a:r>
              <a:rPr lang="en-US" sz="2000" dirty="0">
                <a:solidFill>
                  <a:schemeClr val="tx1"/>
                </a:solidFill>
                <a:cs typeface="Times New Roman" panose="02020603050405020304" pitchFamily="18" charset="0"/>
              </a:rPr>
              <a:t>. </a:t>
            </a:r>
          </a:p>
          <a:p>
            <a:pPr marL="0" indent="0">
              <a:buFont typeface="Wingdings 2" panose="05020102010507070707" pitchFamily="18" charset="2"/>
              <a:buNone/>
            </a:pPr>
            <a:r>
              <a:rPr lang="en-US" sz="2000" dirty="0">
                <a:solidFill>
                  <a:schemeClr val="tx1"/>
                </a:solidFill>
                <a:cs typeface="Times New Roman" panose="02020603050405020304" pitchFamily="18" charset="0"/>
              </a:rPr>
              <a:t>A </a:t>
            </a:r>
            <a:r>
              <a:rPr lang="en-US" sz="2000" dirty="0" err="1">
                <a:solidFill>
                  <a:schemeClr val="tx1"/>
                </a:solidFill>
                <a:cs typeface="Times New Roman" panose="02020603050405020304" pitchFamily="18" charset="0"/>
              </a:rPr>
              <a:t>TemplateResponse</a:t>
            </a:r>
            <a:r>
              <a:rPr lang="en-US" sz="2000" dirty="0">
                <a:solidFill>
                  <a:schemeClr val="tx1"/>
                </a:solidFill>
                <a:cs typeface="Times New Roman" panose="02020603050405020304" pitchFamily="18" charset="0"/>
              </a:rPr>
              <a:t> object can be used anywhere that a normal </a:t>
            </a:r>
            <a:r>
              <a:rPr lang="en-US" sz="2000" dirty="0" err="1">
                <a:solidFill>
                  <a:schemeClr val="tx1"/>
                </a:solidFill>
                <a:cs typeface="Times New Roman" panose="02020603050405020304" pitchFamily="18" charset="0"/>
              </a:rPr>
              <a:t>django.http.HttpResponse</a:t>
            </a:r>
            <a:r>
              <a:rPr lang="en-US" sz="2000" dirty="0">
                <a:solidFill>
                  <a:schemeClr val="tx1"/>
                </a:solidFill>
                <a:cs typeface="Times New Roman" panose="02020603050405020304" pitchFamily="18" charset="0"/>
              </a:rPr>
              <a:t> can be used. It can also be used as an alternative to calling render().</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b="1" u="sng" dirty="0">
                <a:solidFill>
                  <a:schemeClr val="tx1"/>
                </a:solidFill>
                <a:cs typeface="Times New Roman" panose="02020603050405020304" pitchFamily="18" charset="0"/>
              </a:rPr>
              <a:t>Method</a:t>
            </a:r>
          </a:p>
          <a:p>
            <a:pPr marL="0" indent="0">
              <a:buFont typeface="Wingdings 2" panose="05020102010507070707" pitchFamily="18" charset="2"/>
              <a:buNone/>
            </a:pPr>
            <a:endParaRPr lang="en-US" sz="2000" b="1" u="sng"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a:solidFill>
                  <a:schemeClr val="tx1"/>
                </a:solidFill>
                <a:cs typeface="Times New Roman" panose="02020603050405020304" pitchFamily="18" charset="0"/>
              </a:rPr>
              <a:t>__</a:t>
            </a:r>
            <a:r>
              <a:rPr lang="en-US" sz="2000" dirty="0" err="1">
                <a:solidFill>
                  <a:schemeClr val="tx1"/>
                </a:solidFill>
                <a:cs typeface="Times New Roman" panose="02020603050405020304" pitchFamily="18" charset="0"/>
              </a:rPr>
              <a:t>init</a:t>
            </a:r>
            <a:r>
              <a:rPr lang="en-US" sz="2000" dirty="0">
                <a:solidFill>
                  <a:schemeClr val="tx1"/>
                </a:solidFill>
                <a:cs typeface="Times New Roman" panose="02020603050405020304" pitchFamily="18" charset="0"/>
              </a:rPr>
              <a:t>__(request, template, context=None, </a:t>
            </a:r>
            <a:r>
              <a:rPr lang="en-US" sz="2000" dirty="0" err="1">
                <a:solidFill>
                  <a:schemeClr val="tx1"/>
                </a:solidFill>
                <a:cs typeface="Times New Roman" panose="02020603050405020304" pitchFamily="18" charset="0"/>
              </a:rPr>
              <a:t>content_type</a:t>
            </a:r>
            <a:r>
              <a:rPr lang="en-US" sz="2000" dirty="0">
                <a:solidFill>
                  <a:schemeClr val="tx1"/>
                </a:solidFill>
                <a:cs typeface="Times New Roman" panose="02020603050405020304" pitchFamily="18" charset="0"/>
              </a:rPr>
              <a:t>=None, status=None, charset=None, using=None) - It instantiates a </a:t>
            </a:r>
            <a:r>
              <a:rPr lang="en-US" sz="2000" dirty="0" err="1">
                <a:solidFill>
                  <a:schemeClr val="tx1"/>
                </a:solidFill>
                <a:cs typeface="Times New Roman" panose="02020603050405020304" pitchFamily="18" charset="0"/>
              </a:rPr>
              <a:t>TemplateResponse</a:t>
            </a:r>
            <a:r>
              <a:rPr lang="en-US" sz="2000" dirty="0">
                <a:solidFill>
                  <a:schemeClr val="tx1"/>
                </a:solidFill>
                <a:cs typeface="Times New Roman" panose="02020603050405020304" pitchFamily="18" charset="0"/>
              </a:rPr>
              <a:t> object with the given request, template, context, content type, HTTP status, and charset.</a:t>
            </a:r>
          </a:p>
          <a:p>
            <a:pPr marL="0" indent="0">
              <a:buFont typeface="Wingdings 2" panose="05020102010507070707" pitchFamily="18" charset="2"/>
              <a:buNone/>
            </a:pPr>
            <a:r>
              <a:rPr lang="en-US" sz="2000" dirty="0">
                <a:solidFill>
                  <a:schemeClr val="tx1"/>
                </a:solidFill>
                <a:cs typeface="Times New Roman" panose="02020603050405020304" pitchFamily="18" charset="0"/>
              </a:rPr>
              <a:t>Where, </a:t>
            </a:r>
          </a:p>
          <a:p>
            <a:pPr marL="0" indent="0">
              <a:buFont typeface="Wingdings 2" panose="05020102010507070707" pitchFamily="18" charset="2"/>
              <a:buNone/>
            </a:pPr>
            <a:r>
              <a:rPr lang="en-US" sz="2000" dirty="0">
                <a:solidFill>
                  <a:schemeClr val="tx1"/>
                </a:solidFill>
                <a:cs typeface="Times New Roman" panose="02020603050405020304" pitchFamily="18" charset="0"/>
              </a:rPr>
              <a:t>request - An </a:t>
            </a:r>
            <a:r>
              <a:rPr lang="en-US" sz="2000" dirty="0" err="1">
                <a:solidFill>
                  <a:schemeClr val="tx1"/>
                </a:solidFill>
                <a:cs typeface="Times New Roman" panose="02020603050405020304" pitchFamily="18" charset="0"/>
              </a:rPr>
              <a:t>HttpRequest</a:t>
            </a:r>
            <a:r>
              <a:rPr lang="en-US" sz="2000" dirty="0">
                <a:solidFill>
                  <a:schemeClr val="tx1"/>
                </a:solidFill>
                <a:cs typeface="Times New Roman" panose="02020603050405020304" pitchFamily="18" charset="0"/>
              </a:rPr>
              <a:t> instance.</a:t>
            </a:r>
          </a:p>
          <a:p>
            <a:pPr marL="0" indent="0">
              <a:buFont typeface="Wingdings 2" panose="05020102010507070707" pitchFamily="18" charset="2"/>
              <a:buNone/>
            </a:pPr>
            <a:r>
              <a:rPr lang="en-US" sz="2000" dirty="0">
                <a:solidFill>
                  <a:schemeClr val="tx1"/>
                </a:solidFill>
                <a:cs typeface="Times New Roman" panose="02020603050405020304" pitchFamily="18" charset="0"/>
              </a:rPr>
              <a:t>template - A backend-dependent template object (such as those returned by </a:t>
            </a:r>
            <a:r>
              <a:rPr lang="en-US" sz="2000" dirty="0" err="1">
                <a:solidFill>
                  <a:schemeClr val="tx1"/>
                </a:solidFill>
                <a:cs typeface="Times New Roman" panose="02020603050405020304" pitchFamily="18" charset="0"/>
              </a:rPr>
              <a:t>get_template</a:t>
            </a:r>
            <a:r>
              <a:rPr lang="en-US" sz="2000" dirty="0">
                <a:solidFill>
                  <a:schemeClr val="tx1"/>
                </a:solidFill>
                <a:cs typeface="Times New Roman" panose="02020603050405020304" pitchFamily="18" charset="0"/>
              </a:rPr>
              <a:t>()), the name of a template, or a list of template names.</a:t>
            </a:r>
          </a:p>
        </p:txBody>
      </p:sp>
    </p:spTree>
    <p:extLst>
      <p:ext uri="{BB962C8B-B14F-4D97-AF65-F5344CB8AC3E}">
        <p14:creationId xmlns:p14="http://schemas.microsoft.com/office/powerpoint/2010/main" val="47347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600C5-1572-4C56-8A8C-B53312A36805}"/>
              </a:ext>
            </a:extLst>
          </p:cNvPr>
          <p:cNvSpPr>
            <a:spLocks noGrp="1"/>
          </p:cNvSpPr>
          <p:nvPr>
            <p:ph type="title"/>
          </p:nvPr>
        </p:nvSpPr>
        <p:spPr/>
        <p:txBody>
          <a:bodyPr/>
          <a:lstStyle/>
          <a:p>
            <a:r>
              <a:rPr lang="en-US" dirty="0"/>
              <a:t>Template response</a:t>
            </a:r>
          </a:p>
        </p:txBody>
      </p:sp>
      <p:sp>
        <p:nvSpPr>
          <p:cNvPr id="3" name="Content Placeholder 2">
            <a:extLst>
              <a:ext uri="{FF2B5EF4-FFF2-40B4-BE49-F238E27FC236}">
                <a16:creationId xmlns:a16="http://schemas.microsoft.com/office/drawing/2014/main" id="{2659B236-1C20-41E8-9B54-D4C38E066710}"/>
              </a:ext>
            </a:extLst>
          </p:cNvPr>
          <p:cNvSpPr txBox="1">
            <a:spLocks/>
          </p:cNvSpPr>
          <p:nvPr/>
        </p:nvSpPr>
        <p:spPr>
          <a:xfrm>
            <a:off x="575894" y="2149975"/>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context - A </a:t>
            </a:r>
            <a:r>
              <a:rPr lang="en-US" sz="2000" dirty="0" err="1">
                <a:solidFill>
                  <a:schemeClr val="tx1"/>
                </a:solidFill>
                <a:cs typeface="Times New Roman" panose="02020603050405020304" pitchFamily="18" charset="0"/>
              </a:rPr>
              <a:t>dict</a:t>
            </a:r>
            <a:r>
              <a:rPr lang="en-US" sz="2000" dirty="0">
                <a:solidFill>
                  <a:schemeClr val="tx1"/>
                </a:solidFill>
                <a:cs typeface="Times New Roman" panose="02020603050405020304" pitchFamily="18" charset="0"/>
              </a:rPr>
              <a:t> of values to add to the template context. By default, this is an empty dictionary.</a:t>
            </a:r>
          </a:p>
          <a:p>
            <a:pPr marL="0" indent="0">
              <a:buFont typeface="Wingdings 2" panose="05020102010507070707" pitchFamily="18" charset="2"/>
              <a:buNone/>
            </a:pPr>
            <a:r>
              <a:rPr lang="en-US" sz="2000" dirty="0" err="1">
                <a:solidFill>
                  <a:schemeClr val="tx1"/>
                </a:solidFill>
                <a:cs typeface="Times New Roman" panose="02020603050405020304" pitchFamily="18" charset="0"/>
              </a:rPr>
              <a:t>content_type</a:t>
            </a:r>
            <a:r>
              <a:rPr lang="en-US" sz="2000" dirty="0">
                <a:solidFill>
                  <a:schemeClr val="tx1"/>
                </a:solidFill>
                <a:cs typeface="Times New Roman" panose="02020603050405020304" pitchFamily="18" charset="0"/>
              </a:rPr>
              <a:t> - The value included in the HTTP Content-Type header, including the MIME type specification and the character set encoding. If </a:t>
            </a:r>
            <a:r>
              <a:rPr lang="en-US" sz="2000" dirty="0" err="1">
                <a:solidFill>
                  <a:schemeClr val="tx1"/>
                </a:solidFill>
                <a:cs typeface="Times New Roman" panose="02020603050405020304" pitchFamily="18" charset="0"/>
              </a:rPr>
              <a:t>content_type</a:t>
            </a:r>
            <a:r>
              <a:rPr lang="en-US" sz="2000" dirty="0">
                <a:solidFill>
                  <a:schemeClr val="tx1"/>
                </a:solidFill>
                <a:cs typeface="Times New Roman" panose="02020603050405020304" pitchFamily="18" charset="0"/>
              </a:rPr>
              <a:t> is specified, then its value is used. Otherwise, 'text/html' is used.</a:t>
            </a:r>
          </a:p>
          <a:p>
            <a:pPr marL="0" indent="0">
              <a:buFont typeface="Wingdings 2" panose="05020102010507070707" pitchFamily="18" charset="2"/>
              <a:buNone/>
            </a:pPr>
            <a:r>
              <a:rPr lang="en-US" sz="2000" dirty="0">
                <a:solidFill>
                  <a:schemeClr val="tx1"/>
                </a:solidFill>
                <a:cs typeface="Times New Roman" panose="02020603050405020304" pitchFamily="18" charset="0"/>
              </a:rPr>
              <a:t>status - The HTTP status code for the response.</a:t>
            </a:r>
          </a:p>
          <a:p>
            <a:pPr marL="0" indent="0">
              <a:buFont typeface="Wingdings 2" panose="05020102010507070707" pitchFamily="18" charset="2"/>
              <a:buNone/>
            </a:pPr>
            <a:r>
              <a:rPr lang="en-US" sz="2000" dirty="0">
                <a:solidFill>
                  <a:schemeClr val="tx1"/>
                </a:solidFill>
                <a:cs typeface="Times New Roman" panose="02020603050405020304" pitchFamily="18" charset="0"/>
              </a:rPr>
              <a:t>charset - The charset in which the response will be encoded. If not given it will be extracted from </a:t>
            </a:r>
            <a:r>
              <a:rPr lang="en-US" sz="2000" dirty="0" err="1">
                <a:solidFill>
                  <a:schemeClr val="tx1"/>
                </a:solidFill>
                <a:cs typeface="Times New Roman" panose="02020603050405020304" pitchFamily="18" charset="0"/>
              </a:rPr>
              <a:t>content_type</a:t>
            </a:r>
            <a:r>
              <a:rPr lang="en-US" sz="2000" dirty="0">
                <a:solidFill>
                  <a:schemeClr val="tx1"/>
                </a:solidFill>
                <a:cs typeface="Times New Roman" panose="02020603050405020304" pitchFamily="18" charset="0"/>
              </a:rPr>
              <a:t>, and if that is unsuccessful, the DEFAULT_CHARSET setting will be used.</a:t>
            </a:r>
          </a:p>
          <a:p>
            <a:pPr marL="0" indent="0">
              <a:buFont typeface="Wingdings 2" panose="05020102010507070707" pitchFamily="18" charset="2"/>
              <a:buNone/>
            </a:pPr>
            <a:r>
              <a:rPr lang="en-US" sz="2000" dirty="0">
                <a:solidFill>
                  <a:schemeClr val="tx1"/>
                </a:solidFill>
                <a:cs typeface="Times New Roman" panose="02020603050405020304" pitchFamily="18" charset="0"/>
              </a:rPr>
              <a:t>using - The NAME of a template engine to use for loading the template.</a:t>
            </a:r>
          </a:p>
        </p:txBody>
      </p:sp>
    </p:spTree>
    <p:extLst>
      <p:ext uri="{BB962C8B-B14F-4D97-AF65-F5344CB8AC3E}">
        <p14:creationId xmlns:p14="http://schemas.microsoft.com/office/powerpoint/2010/main" val="9311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A4A0-3A68-43CD-A69A-6606993C214F}"/>
              </a:ext>
            </a:extLst>
          </p:cNvPr>
          <p:cNvSpPr>
            <a:spLocks noGrp="1"/>
          </p:cNvSpPr>
          <p:nvPr>
            <p:ph type="title"/>
          </p:nvPr>
        </p:nvSpPr>
        <p:spPr/>
        <p:txBody>
          <a:bodyPr/>
          <a:lstStyle/>
          <a:p>
            <a:r>
              <a:rPr lang="en-US" dirty="0"/>
              <a:t>Templates response</a:t>
            </a:r>
          </a:p>
        </p:txBody>
      </p:sp>
      <p:sp>
        <p:nvSpPr>
          <p:cNvPr id="3" name="Content Placeholder 2">
            <a:extLst>
              <a:ext uri="{FF2B5EF4-FFF2-40B4-BE49-F238E27FC236}">
                <a16:creationId xmlns:a16="http://schemas.microsoft.com/office/drawing/2014/main" id="{A4302FB8-269C-4D7B-B8CA-8E0D19307A88}"/>
              </a:ext>
            </a:extLst>
          </p:cNvPr>
          <p:cNvSpPr txBox="1">
            <a:spLocks/>
          </p:cNvSpPr>
          <p:nvPr/>
        </p:nvSpPr>
        <p:spPr>
          <a:xfrm>
            <a:off x="832902" y="2407427"/>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There are three circumstances under which a </a:t>
            </a:r>
            <a:r>
              <a:rPr lang="en-US" sz="2000" dirty="0" err="1">
                <a:solidFill>
                  <a:schemeClr val="tx1"/>
                </a:solidFill>
                <a:cs typeface="Times New Roman" panose="02020603050405020304" pitchFamily="18" charset="0"/>
              </a:rPr>
              <a:t>TemplateResponse</a:t>
            </a:r>
            <a:r>
              <a:rPr lang="en-US" sz="2000" dirty="0">
                <a:solidFill>
                  <a:schemeClr val="tx1"/>
                </a:solidFill>
                <a:cs typeface="Times New Roman" panose="02020603050405020304" pitchFamily="18" charset="0"/>
              </a:rPr>
              <a:t> will be rendered:</a:t>
            </a:r>
          </a:p>
          <a:p>
            <a:pPr marL="0" indent="0">
              <a:buFont typeface="Wingdings 2" panose="05020102010507070707" pitchFamily="18" charset="2"/>
              <a:buNone/>
            </a:pPr>
            <a:r>
              <a:rPr lang="en-US" sz="2000" dirty="0">
                <a:solidFill>
                  <a:schemeClr val="tx1"/>
                </a:solidFill>
                <a:cs typeface="Times New Roman" panose="02020603050405020304" pitchFamily="18" charset="0"/>
              </a:rPr>
              <a:t>When the </a:t>
            </a:r>
            <a:r>
              <a:rPr lang="en-US" sz="2000" dirty="0" err="1">
                <a:solidFill>
                  <a:schemeClr val="tx1"/>
                </a:solidFill>
                <a:cs typeface="Times New Roman" panose="02020603050405020304" pitchFamily="18" charset="0"/>
              </a:rPr>
              <a:t>TemplateResponse</a:t>
            </a:r>
            <a:r>
              <a:rPr lang="en-US" sz="2000" dirty="0">
                <a:solidFill>
                  <a:schemeClr val="tx1"/>
                </a:solidFill>
                <a:cs typeface="Times New Roman" panose="02020603050405020304" pitchFamily="18" charset="0"/>
              </a:rPr>
              <a:t> instance is explicitly rendered, using the </a:t>
            </a:r>
            <a:r>
              <a:rPr lang="en-US" sz="2000" dirty="0" err="1">
                <a:solidFill>
                  <a:schemeClr val="tx1"/>
                </a:solidFill>
                <a:cs typeface="Times New Roman" panose="02020603050405020304" pitchFamily="18" charset="0"/>
              </a:rPr>
              <a:t>SimpleTemplateResponse.render</a:t>
            </a:r>
            <a:r>
              <a:rPr lang="en-US" sz="2000" dirty="0">
                <a:solidFill>
                  <a:schemeClr val="tx1"/>
                </a:solidFill>
                <a:cs typeface="Times New Roman" panose="02020603050405020304" pitchFamily="18" charset="0"/>
              </a:rPr>
              <a:t>() method.</a:t>
            </a:r>
          </a:p>
          <a:p>
            <a:pPr marL="0" indent="0">
              <a:buFont typeface="Wingdings 2" panose="05020102010507070707" pitchFamily="18" charset="2"/>
              <a:buNone/>
            </a:pPr>
            <a:r>
              <a:rPr lang="en-US" sz="2000" dirty="0">
                <a:solidFill>
                  <a:schemeClr val="tx1"/>
                </a:solidFill>
                <a:cs typeface="Times New Roman" panose="02020603050405020304" pitchFamily="18" charset="0"/>
              </a:rPr>
              <a:t>When the content of the response is explicitly set by assigning </a:t>
            </a:r>
            <a:r>
              <a:rPr lang="en-US" sz="2000" dirty="0" err="1">
                <a:solidFill>
                  <a:schemeClr val="tx1"/>
                </a:solidFill>
                <a:cs typeface="Times New Roman" panose="02020603050405020304" pitchFamily="18" charset="0"/>
              </a:rPr>
              <a:t>response.content</a:t>
            </a:r>
            <a:r>
              <a:rPr lang="en-US" sz="2000" dirty="0">
                <a:solidFill>
                  <a:schemeClr val="tx1"/>
                </a:solidFill>
                <a:cs typeface="Times New Roman" panose="02020603050405020304" pitchFamily="18" charset="0"/>
              </a:rPr>
              <a:t>.</a:t>
            </a:r>
          </a:p>
          <a:p>
            <a:pPr marL="0" indent="0">
              <a:buFont typeface="Wingdings 2" panose="05020102010507070707" pitchFamily="18" charset="2"/>
              <a:buNone/>
            </a:pPr>
            <a:r>
              <a:rPr lang="en-US" sz="2000" dirty="0">
                <a:solidFill>
                  <a:schemeClr val="tx1"/>
                </a:solidFill>
                <a:cs typeface="Times New Roman" panose="02020603050405020304" pitchFamily="18" charset="0"/>
              </a:rPr>
              <a:t>After passing through template response middleware, but before passing through response middleware.</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a:solidFill>
                  <a:schemeClr val="tx1"/>
                </a:solidFill>
                <a:cs typeface="Times New Roman" panose="02020603050405020304" pitchFamily="18" charset="0"/>
              </a:rPr>
              <a:t>Note – </a:t>
            </a:r>
          </a:p>
          <a:p>
            <a:pPr marL="0" indent="0">
              <a:buFont typeface="Wingdings 2" panose="05020102010507070707" pitchFamily="18" charset="2"/>
              <a:buNone/>
            </a:pPr>
            <a:r>
              <a:rPr lang="en-US" sz="2000" dirty="0">
                <a:solidFill>
                  <a:schemeClr val="tx1"/>
                </a:solidFill>
                <a:cs typeface="Times New Roman" panose="02020603050405020304" pitchFamily="18" charset="0"/>
              </a:rPr>
              <a:t>A </a:t>
            </a:r>
            <a:r>
              <a:rPr lang="en-US" sz="2000" dirty="0" err="1">
                <a:solidFill>
                  <a:schemeClr val="tx1"/>
                </a:solidFill>
                <a:cs typeface="Times New Roman" panose="02020603050405020304" pitchFamily="18" charset="0"/>
              </a:rPr>
              <a:t>TemplateResponse</a:t>
            </a:r>
            <a:r>
              <a:rPr lang="en-US" sz="2000" dirty="0">
                <a:solidFill>
                  <a:schemeClr val="tx1"/>
                </a:solidFill>
                <a:cs typeface="Times New Roman" panose="02020603050405020304" pitchFamily="18" charset="0"/>
              </a:rPr>
              <a:t> can only be rendered once.</a:t>
            </a:r>
          </a:p>
        </p:txBody>
      </p:sp>
    </p:spTree>
    <p:extLst>
      <p:ext uri="{BB962C8B-B14F-4D97-AF65-F5344CB8AC3E}">
        <p14:creationId xmlns:p14="http://schemas.microsoft.com/office/powerpoint/2010/main" val="254660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3BD5A-8BAD-44F3-B28B-4A8C8E3B1B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5982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7B232-8856-4751-A88C-FC60C6CA7C1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8325534-3C04-41B0-A01F-A4C46F915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381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9DDA-D907-4F76-B965-0609612D99D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7F6E8FF-4CD2-4F89-9E08-09EE40AA1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563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9C5C2-F1E6-4336-A61A-8DC3D0C2C6C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D8E3891-C647-413A-AF89-AACE8135E7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4642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CA0AF-B48D-4681-836E-7089CC68C5F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D4D996D-DE4A-440D-85E2-00147AC11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4089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4E541-365C-4C52-AC1E-4A7A05F7319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EE99584-52E3-4578-AFB0-D7CDF83AB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3032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62401-9671-4B99-97EA-501D3EB17F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86E8B24-B89C-4496-9B55-2382E7289C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787996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7261-DC49-4DA9-9398-C79FE8E49D4A}"/>
              </a:ext>
            </a:extLst>
          </p:cNvPr>
          <p:cNvSpPr>
            <a:spLocks noGrp="1"/>
          </p:cNvSpPr>
          <p:nvPr>
            <p:ph type="title"/>
          </p:nvPr>
        </p:nvSpPr>
        <p:spPr>
          <a:xfrm>
            <a:off x="598502" y="967666"/>
            <a:ext cx="10515600" cy="566900"/>
          </a:xfrm>
        </p:spPr>
        <p:txBody>
          <a:bodyPr/>
          <a:lstStyle/>
          <a:p>
            <a:r>
              <a:rPr lang="en-US" dirty="0">
                <a:latin typeface="+mn-lt"/>
                <a:cs typeface="Times New Roman" panose="02020603050405020304" pitchFamily="18" charset="0"/>
              </a:rPr>
              <a:t>Built-in Middleware</a:t>
            </a:r>
          </a:p>
        </p:txBody>
      </p:sp>
      <p:sp>
        <p:nvSpPr>
          <p:cNvPr id="3" name="Content Placeholder 2">
            <a:extLst>
              <a:ext uri="{FF2B5EF4-FFF2-40B4-BE49-F238E27FC236}">
                <a16:creationId xmlns:a16="http://schemas.microsoft.com/office/drawing/2014/main" id="{BEB6A214-EE0B-4203-921B-79DDACBC7B11}"/>
              </a:ext>
            </a:extLst>
          </p:cNvPr>
          <p:cNvSpPr>
            <a:spLocks noGrp="1"/>
          </p:cNvSpPr>
          <p:nvPr>
            <p:ph idx="1"/>
          </p:nvPr>
        </p:nvSpPr>
        <p:spPr>
          <a:xfrm>
            <a:off x="598502" y="1701295"/>
            <a:ext cx="10515600" cy="5156705"/>
          </a:xfrm>
        </p:spPr>
        <p:txBody>
          <a:bodyPr>
            <a:normAutofit/>
          </a:bodyPr>
          <a:lstStyle/>
          <a:p>
            <a:pPr marL="0" indent="0">
              <a:buNone/>
            </a:pPr>
            <a:r>
              <a:rPr lang="en-US" sz="2000" dirty="0" err="1">
                <a:cs typeface="Times New Roman" panose="02020603050405020304" pitchFamily="18" charset="0"/>
              </a:rPr>
              <a:t>SecurityMiddleware</a:t>
            </a:r>
            <a:r>
              <a:rPr lang="en-US" sz="2000" dirty="0">
                <a:cs typeface="Times New Roman" panose="02020603050405020304" pitchFamily="18" charset="0"/>
              </a:rPr>
              <a:t> - The </a:t>
            </a:r>
            <a:r>
              <a:rPr lang="en-US" sz="2000" dirty="0" err="1">
                <a:cs typeface="Times New Roman" panose="02020603050405020304" pitchFamily="18" charset="0"/>
              </a:rPr>
              <a:t>django.middleware.security.SecurityMiddleware</a:t>
            </a:r>
            <a:r>
              <a:rPr lang="en-US" sz="2000" dirty="0">
                <a:cs typeface="Times New Roman" panose="02020603050405020304" pitchFamily="18" charset="0"/>
              </a:rPr>
              <a:t> provides several security enhancements to the request/response cycle. </a:t>
            </a:r>
          </a:p>
          <a:p>
            <a:pPr marL="0" indent="0">
              <a:buNone/>
            </a:pPr>
            <a:r>
              <a:rPr lang="en-US" sz="2000" dirty="0">
                <a:cs typeface="Times New Roman" panose="02020603050405020304" pitchFamily="18" charset="0"/>
              </a:rPr>
              <a:t>Each one can be independently enabled or disabled with a setting.</a:t>
            </a:r>
          </a:p>
          <a:p>
            <a:pPr marL="0" indent="0">
              <a:buNone/>
            </a:pPr>
            <a:r>
              <a:rPr lang="en-US" sz="2000" dirty="0">
                <a:cs typeface="Times New Roman" panose="02020603050405020304" pitchFamily="18" charset="0"/>
              </a:rPr>
              <a:t>SECURE_BROWSER_XSS_FILTER</a:t>
            </a:r>
          </a:p>
          <a:p>
            <a:pPr marL="0" indent="0">
              <a:buNone/>
            </a:pPr>
            <a:r>
              <a:rPr lang="en-US" sz="2000" dirty="0">
                <a:cs typeface="Times New Roman" panose="02020603050405020304" pitchFamily="18" charset="0"/>
              </a:rPr>
              <a:t>SECURE_CONTENT_TYPE_NOSNIFF</a:t>
            </a:r>
          </a:p>
          <a:p>
            <a:pPr marL="0" indent="0">
              <a:buNone/>
            </a:pPr>
            <a:r>
              <a:rPr lang="en-US" sz="2000" dirty="0">
                <a:cs typeface="Times New Roman" panose="02020603050405020304" pitchFamily="18" charset="0"/>
              </a:rPr>
              <a:t>SECURE_HSTS_INCLUDE_SUBDOMAINS</a:t>
            </a:r>
          </a:p>
          <a:p>
            <a:pPr marL="0" indent="0">
              <a:buNone/>
            </a:pPr>
            <a:r>
              <a:rPr lang="en-US" sz="2000" dirty="0">
                <a:cs typeface="Times New Roman" panose="02020603050405020304" pitchFamily="18" charset="0"/>
              </a:rPr>
              <a:t>SECURE_HSTS_PRELOAD</a:t>
            </a:r>
          </a:p>
          <a:p>
            <a:pPr marL="0" indent="0">
              <a:buNone/>
            </a:pPr>
            <a:r>
              <a:rPr lang="en-US" sz="2000" dirty="0">
                <a:cs typeface="Times New Roman" panose="02020603050405020304" pitchFamily="18" charset="0"/>
              </a:rPr>
              <a:t>SECURE_HSTS_SECONDS</a:t>
            </a:r>
          </a:p>
          <a:p>
            <a:pPr marL="0" indent="0">
              <a:buNone/>
            </a:pPr>
            <a:r>
              <a:rPr lang="en-US" sz="2000" dirty="0">
                <a:cs typeface="Times New Roman" panose="02020603050405020304" pitchFamily="18" charset="0"/>
              </a:rPr>
              <a:t>SECURE_REDIRECT_EXEMPT</a:t>
            </a:r>
          </a:p>
          <a:p>
            <a:pPr marL="0" indent="0">
              <a:buNone/>
            </a:pPr>
            <a:r>
              <a:rPr lang="en-US" sz="2000" dirty="0">
                <a:cs typeface="Times New Roman" panose="02020603050405020304" pitchFamily="18" charset="0"/>
              </a:rPr>
              <a:t>SECURE_REFERRER_POLICY</a:t>
            </a:r>
          </a:p>
          <a:p>
            <a:pPr marL="0" indent="0">
              <a:buNone/>
            </a:pPr>
            <a:r>
              <a:rPr lang="en-US" sz="2000" dirty="0">
                <a:cs typeface="Times New Roman" panose="02020603050405020304" pitchFamily="18" charset="0"/>
              </a:rPr>
              <a:t>SECURE_SSL_HOST</a:t>
            </a:r>
          </a:p>
          <a:p>
            <a:pPr marL="0" indent="0">
              <a:buNone/>
            </a:pPr>
            <a:r>
              <a:rPr lang="en-US" sz="2000" dirty="0">
                <a:cs typeface="Times New Roman" panose="02020603050405020304" pitchFamily="18" charset="0"/>
              </a:rPr>
              <a:t>SECURE_SSL_REDIRECT</a:t>
            </a:r>
          </a:p>
        </p:txBody>
      </p:sp>
    </p:spTree>
    <p:extLst>
      <p:ext uri="{BB962C8B-B14F-4D97-AF65-F5344CB8AC3E}">
        <p14:creationId xmlns:p14="http://schemas.microsoft.com/office/powerpoint/2010/main" val="63669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0882B-6740-470F-A9C1-9154A8C04F3E}"/>
              </a:ext>
            </a:extLst>
          </p:cNvPr>
          <p:cNvSpPr>
            <a:spLocks noGrp="1"/>
          </p:cNvSpPr>
          <p:nvPr>
            <p:ph type="title"/>
          </p:nvPr>
        </p:nvSpPr>
        <p:spPr/>
        <p:txBody>
          <a:bodyPr/>
          <a:lstStyle/>
          <a:p>
            <a:r>
              <a:rPr lang="en-US" dirty="0"/>
              <a:t>Built-in middleware</a:t>
            </a:r>
          </a:p>
        </p:txBody>
      </p:sp>
      <p:sp>
        <p:nvSpPr>
          <p:cNvPr id="4" name="Content Placeholder 2">
            <a:extLst>
              <a:ext uri="{FF2B5EF4-FFF2-40B4-BE49-F238E27FC236}">
                <a16:creationId xmlns:a16="http://schemas.microsoft.com/office/drawing/2014/main" id="{3CC0338F-FBF4-40DC-A00C-E06AB4C29B39}"/>
              </a:ext>
            </a:extLst>
          </p:cNvPr>
          <p:cNvSpPr>
            <a:spLocks noGrp="1"/>
          </p:cNvSpPr>
          <p:nvPr>
            <p:ph idx="1"/>
          </p:nvPr>
        </p:nvSpPr>
        <p:spPr>
          <a:xfrm>
            <a:off x="581025" y="2607353"/>
            <a:ext cx="11029950" cy="3678238"/>
          </a:xfrm>
        </p:spPr>
        <p:txBody>
          <a:bodyPr>
            <a:normAutofit fontScale="92500" lnSpcReduction="20000"/>
          </a:bodyPr>
          <a:lstStyle/>
          <a:p>
            <a:pPr marL="0" indent="0">
              <a:buNone/>
            </a:pPr>
            <a:r>
              <a:rPr lang="en-US" sz="2200" dirty="0">
                <a:solidFill>
                  <a:schemeClr val="tx1"/>
                </a:solidFill>
                <a:cs typeface="Times New Roman" panose="02020603050405020304" pitchFamily="18" charset="0"/>
              </a:rPr>
              <a:t>SECURE_BROWSER_XSS_FILTER - If True, the </a:t>
            </a:r>
            <a:r>
              <a:rPr lang="en-US" sz="2200" dirty="0" err="1">
                <a:solidFill>
                  <a:schemeClr val="tx1"/>
                </a:solidFill>
                <a:cs typeface="Times New Roman" panose="02020603050405020304" pitchFamily="18" charset="0"/>
              </a:rPr>
              <a:t>SecurityMiddleware</a:t>
            </a:r>
            <a:r>
              <a:rPr lang="en-US" sz="2200" dirty="0">
                <a:solidFill>
                  <a:schemeClr val="tx1"/>
                </a:solidFill>
                <a:cs typeface="Times New Roman" panose="02020603050405020304" pitchFamily="18" charset="0"/>
              </a:rPr>
              <a:t> sets the X-XSS-Protection: 1; mode=block header on all responses that do not already have it.</a:t>
            </a:r>
          </a:p>
          <a:p>
            <a:pPr marL="0" indent="0">
              <a:buNone/>
            </a:pPr>
            <a:r>
              <a:rPr lang="en-US" sz="2200" dirty="0">
                <a:solidFill>
                  <a:schemeClr val="tx1"/>
                </a:solidFill>
                <a:cs typeface="Times New Roman" panose="02020603050405020304" pitchFamily="18" charset="0"/>
              </a:rPr>
              <a:t>Modern browsers don’t honor X-XSS-Protection HTTP header anymore. Although the setting offers little practical benefit, you may still want to set the header if you support older browsers. Default is False</a:t>
            </a:r>
          </a:p>
          <a:p>
            <a:pPr marL="0" indent="0">
              <a:buNone/>
            </a:pPr>
            <a:endParaRPr lang="en-US" sz="2200" dirty="0">
              <a:solidFill>
                <a:schemeClr val="tx1"/>
              </a:solidFill>
              <a:cs typeface="Times New Roman" panose="02020603050405020304" pitchFamily="18" charset="0"/>
            </a:endParaRPr>
          </a:p>
          <a:p>
            <a:pPr marL="0" indent="0">
              <a:buNone/>
            </a:pPr>
            <a:r>
              <a:rPr lang="en-US" sz="2200" dirty="0">
                <a:solidFill>
                  <a:schemeClr val="tx1"/>
                </a:solidFill>
                <a:cs typeface="Times New Roman" panose="02020603050405020304" pitchFamily="18" charset="0"/>
              </a:rPr>
              <a:t>SECURE_CONTENT_TYPE_NOSNIFF - If True, the </a:t>
            </a:r>
            <a:r>
              <a:rPr lang="en-US" sz="2200" dirty="0" err="1">
                <a:solidFill>
                  <a:schemeClr val="tx1"/>
                </a:solidFill>
                <a:cs typeface="Times New Roman" panose="02020603050405020304" pitchFamily="18" charset="0"/>
              </a:rPr>
              <a:t>SecurityMiddleware</a:t>
            </a:r>
            <a:r>
              <a:rPr lang="en-US" sz="2200" dirty="0">
                <a:solidFill>
                  <a:schemeClr val="tx1"/>
                </a:solidFill>
                <a:cs typeface="Times New Roman" panose="02020603050405020304" pitchFamily="18" charset="0"/>
              </a:rPr>
              <a:t> sets the X-Content-Type-Options: </a:t>
            </a:r>
            <a:r>
              <a:rPr lang="en-US" sz="2200" dirty="0" err="1">
                <a:solidFill>
                  <a:schemeClr val="tx1"/>
                </a:solidFill>
                <a:cs typeface="Times New Roman" panose="02020603050405020304" pitchFamily="18" charset="0"/>
              </a:rPr>
              <a:t>nosniff</a:t>
            </a:r>
            <a:r>
              <a:rPr lang="en-US" sz="2200" dirty="0">
                <a:solidFill>
                  <a:schemeClr val="tx1"/>
                </a:solidFill>
                <a:cs typeface="Times New Roman" panose="02020603050405020304" pitchFamily="18" charset="0"/>
              </a:rPr>
              <a:t> header on all responses that do not already have it. Default is True</a:t>
            </a:r>
          </a:p>
          <a:p>
            <a:pPr marL="0" indent="0">
              <a:buNone/>
            </a:pPr>
            <a:endParaRPr lang="en-US" sz="2200" dirty="0">
              <a:solidFill>
                <a:schemeClr val="tx1"/>
              </a:solidFill>
              <a:cs typeface="Times New Roman" panose="02020603050405020304" pitchFamily="18" charset="0"/>
            </a:endParaRPr>
          </a:p>
          <a:p>
            <a:pPr marL="0" indent="0">
              <a:buNone/>
            </a:pPr>
            <a:r>
              <a:rPr lang="en-US" sz="2200" dirty="0">
                <a:solidFill>
                  <a:schemeClr val="tx1"/>
                </a:solidFill>
                <a:cs typeface="Times New Roman" panose="02020603050405020304" pitchFamily="18" charset="0"/>
              </a:rPr>
              <a:t>SECURE_HSTS_INCLUDE_SUBDOMAINS - If True, the </a:t>
            </a:r>
            <a:r>
              <a:rPr lang="en-US" sz="2200" dirty="0" err="1">
                <a:solidFill>
                  <a:schemeClr val="tx1"/>
                </a:solidFill>
                <a:cs typeface="Times New Roman" panose="02020603050405020304" pitchFamily="18" charset="0"/>
              </a:rPr>
              <a:t>SecurityMiddleware</a:t>
            </a:r>
            <a:r>
              <a:rPr lang="en-US" sz="2200" dirty="0">
                <a:solidFill>
                  <a:schemeClr val="tx1"/>
                </a:solidFill>
                <a:cs typeface="Times New Roman" panose="02020603050405020304" pitchFamily="18" charset="0"/>
              </a:rPr>
              <a:t> adds the </a:t>
            </a:r>
            <a:r>
              <a:rPr lang="en-US" sz="2200" dirty="0" err="1">
                <a:solidFill>
                  <a:schemeClr val="tx1"/>
                </a:solidFill>
                <a:cs typeface="Times New Roman" panose="02020603050405020304" pitchFamily="18" charset="0"/>
              </a:rPr>
              <a:t>includeSubDomains</a:t>
            </a:r>
            <a:r>
              <a:rPr lang="en-US" sz="2200" dirty="0">
                <a:solidFill>
                  <a:schemeClr val="tx1"/>
                </a:solidFill>
                <a:cs typeface="Times New Roman" panose="02020603050405020304" pitchFamily="18" charset="0"/>
              </a:rPr>
              <a:t> directive to the HTTP Strict Transport Security header. It has no effect unless SECURE_HSTS_SECONDS is set to a non-zero value. Default is False</a:t>
            </a:r>
          </a:p>
          <a:p>
            <a:pPr marL="0" indent="0">
              <a:buNone/>
            </a:pPr>
            <a:endParaRPr lang="en-US" sz="2000" dirty="0">
              <a:cs typeface="Times New Roman" panose="02020603050405020304" pitchFamily="18" charset="0"/>
            </a:endParaRPr>
          </a:p>
          <a:p>
            <a:pPr marL="0" indent="0">
              <a:buNone/>
            </a:pPr>
            <a:endParaRPr lang="en-US" sz="2000" dirty="0">
              <a:cs typeface="Times New Roman" panose="02020603050405020304" pitchFamily="18" charset="0"/>
            </a:endParaRPr>
          </a:p>
        </p:txBody>
      </p:sp>
    </p:spTree>
    <p:extLst>
      <p:ext uri="{BB962C8B-B14F-4D97-AF65-F5344CB8AC3E}">
        <p14:creationId xmlns:p14="http://schemas.microsoft.com/office/powerpoint/2010/main" val="305029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1FA29DD-0EB5-4469-BB3D-387F4E06E6B7}"/>
              </a:ext>
            </a:extLst>
          </p:cNvPr>
          <p:cNvSpPr txBox="1">
            <a:spLocks/>
          </p:cNvSpPr>
          <p:nvPr/>
        </p:nvSpPr>
        <p:spPr>
          <a:xfrm>
            <a:off x="349929" y="1004756"/>
            <a:ext cx="10515600" cy="5156705"/>
          </a:xfrm>
          <a:prstGeom prst="rect">
            <a:avLst/>
          </a:prstGeom>
        </p:spPr>
        <p:txBody>
          <a:bodyP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SECURE_HSTS_PRELOAD - If True, the </a:t>
            </a:r>
            <a:r>
              <a:rPr lang="en-US" sz="2000" dirty="0" err="1">
                <a:solidFill>
                  <a:schemeClr val="tx1"/>
                </a:solidFill>
                <a:cs typeface="Times New Roman" panose="02020603050405020304" pitchFamily="18" charset="0"/>
              </a:rPr>
              <a:t>SecurityMiddleware</a:t>
            </a:r>
            <a:r>
              <a:rPr lang="en-US" sz="2000" dirty="0">
                <a:solidFill>
                  <a:schemeClr val="tx1"/>
                </a:solidFill>
                <a:cs typeface="Times New Roman" panose="02020603050405020304" pitchFamily="18" charset="0"/>
              </a:rPr>
              <a:t> adds the preload directive to the HTTP Strict Transport Security header. It has no effect unless SECURE_HSTS_SECONDS is set to a non-zero value. Default is False</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a:solidFill>
                  <a:schemeClr val="tx1"/>
                </a:solidFill>
                <a:cs typeface="Times New Roman" panose="02020603050405020304" pitchFamily="18" charset="0"/>
              </a:rPr>
              <a:t>SECURE_HSTS_SECONDS – If set to a non-zero integer value, the </a:t>
            </a:r>
            <a:r>
              <a:rPr lang="en-US" sz="2000" dirty="0" err="1">
                <a:solidFill>
                  <a:schemeClr val="tx1"/>
                </a:solidFill>
                <a:cs typeface="Times New Roman" panose="02020603050405020304" pitchFamily="18" charset="0"/>
              </a:rPr>
              <a:t>SecurityMiddleware</a:t>
            </a:r>
            <a:r>
              <a:rPr lang="en-US" sz="2000" dirty="0">
                <a:solidFill>
                  <a:schemeClr val="tx1"/>
                </a:solidFill>
                <a:cs typeface="Times New Roman" panose="02020603050405020304" pitchFamily="18" charset="0"/>
              </a:rPr>
              <a:t> sets the HTTP Strict Transport Security header on all responses that do not already have it. Default is 0</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a:solidFill>
                  <a:schemeClr val="tx1"/>
                </a:solidFill>
                <a:cs typeface="Times New Roman" panose="02020603050405020304" pitchFamily="18" charset="0"/>
              </a:rPr>
              <a:t>SECURE_REDIRECT_EXEMPT – If a URL path matches a regular expression in this list, the request will not be redirected to HTTPS. The </a:t>
            </a:r>
            <a:r>
              <a:rPr lang="en-US" sz="2000" dirty="0" err="1">
                <a:solidFill>
                  <a:schemeClr val="tx1"/>
                </a:solidFill>
                <a:cs typeface="Times New Roman" panose="02020603050405020304" pitchFamily="18" charset="0"/>
              </a:rPr>
              <a:t>SecurityMiddleware</a:t>
            </a:r>
            <a:r>
              <a:rPr lang="en-US" sz="2000" dirty="0">
                <a:solidFill>
                  <a:schemeClr val="tx1"/>
                </a:solidFill>
                <a:cs typeface="Times New Roman" panose="02020603050405020304" pitchFamily="18" charset="0"/>
              </a:rPr>
              <a:t> strips leading slashes from URL paths, so patterns shouldn’t include them, e.g. SECURE_REDIRECT_EXEMPT = [r'^</a:t>
            </a:r>
            <a:r>
              <a:rPr lang="en-US" sz="2000" dirty="0" err="1">
                <a:solidFill>
                  <a:schemeClr val="tx1"/>
                </a:solidFill>
                <a:cs typeface="Times New Roman" panose="02020603050405020304" pitchFamily="18" charset="0"/>
              </a:rPr>
              <a:t>no-ssl</a:t>
            </a:r>
            <a:r>
              <a:rPr lang="en-US" sz="2000" dirty="0">
                <a:solidFill>
                  <a:schemeClr val="tx1"/>
                </a:solidFill>
                <a:cs typeface="Times New Roman" panose="02020603050405020304" pitchFamily="18" charset="0"/>
              </a:rPr>
              <a:t>/$', …]. If SECURE_SSL_REDIRECT is False, this setting has no effect. Default is [] empty list</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a:solidFill>
                  <a:schemeClr val="tx1"/>
                </a:solidFill>
                <a:cs typeface="Times New Roman" panose="02020603050405020304" pitchFamily="18" charset="0"/>
              </a:rPr>
              <a:t>SECURE_REFERRER_POLICY - If configured, the </a:t>
            </a:r>
            <a:r>
              <a:rPr lang="en-US" sz="2000" dirty="0" err="1">
                <a:solidFill>
                  <a:schemeClr val="tx1"/>
                </a:solidFill>
                <a:cs typeface="Times New Roman" panose="02020603050405020304" pitchFamily="18" charset="0"/>
              </a:rPr>
              <a:t>SecurityMiddleware</a:t>
            </a:r>
            <a:r>
              <a:rPr lang="en-US" sz="2000" dirty="0">
                <a:solidFill>
                  <a:schemeClr val="tx1"/>
                </a:solidFill>
                <a:cs typeface="Times New Roman" panose="02020603050405020304" pitchFamily="18" charset="0"/>
              </a:rPr>
              <a:t> sets the Referrer Policy header on all responses that do not already have it to the value provided. Default is None</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024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DA56A60-E0A2-46FC-963C-DD3FD2674E90}"/>
              </a:ext>
            </a:extLst>
          </p:cNvPr>
          <p:cNvSpPr txBox="1">
            <a:spLocks/>
          </p:cNvSpPr>
          <p:nvPr/>
        </p:nvSpPr>
        <p:spPr>
          <a:xfrm>
            <a:off x="417250" y="1038688"/>
            <a:ext cx="10936550" cy="5371348"/>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solidFill>
                  <a:schemeClr val="tx1"/>
                </a:solidFill>
                <a:cs typeface="Times New Roman" panose="02020603050405020304" pitchFamily="18" charset="0"/>
              </a:rPr>
              <a:t>SECURE_SSL_HOST - If a string (e.g. secure.example.com), all SSL redirects will be directed to this host rather than the originally-requested host (e.g. www.example.com). If SECURE_SSL_REDIRECT is False, this setting has no effect. Default is None</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a:solidFill>
                  <a:schemeClr val="tx1"/>
                </a:solidFill>
                <a:cs typeface="Times New Roman" panose="02020603050405020304" pitchFamily="18" charset="0"/>
              </a:rPr>
              <a:t>SECURE_SSL_REDIRECT - If True, the </a:t>
            </a:r>
            <a:r>
              <a:rPr lang="en-US" sz="2000" dirty="0" err="1">
                <a:solidFill>
                  <a:schemeClr val="tx1"/>
                </a:solidFill>
                <a:cs typeface="Times New Roman" panose="02020603050405020304" pitchFamily="18" charset="0"/>
              </a:rPr>
              <a:t>SecurityMiddleware</a:t>
            </a:r>
            <a:r>
              <a:rPr lang="en-US" sz="2000" dirty="0">
                <a:solidFill>
                  <a:schemeClr val="tx1"/>
                </a:solidFill>
                <a:cs typeface="Times New Roman" panose="02020603050405020304" pitchFamily="18" charset="0"/>
              </a:rPr>
              <a:t> redirects all non-HTTPS requests to HTTPS (except for those URLs matching a regular expression listed in SECURE_REDIRECT_EXEMPT). Default is False</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805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EF39C7-DBBA-4B1A-9015-381A28371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720"/>
            <a:ext cx="12192000" cy="6858000"/>
          </a:xfrm>
          <a:prstGeom prst="rect">
            <a:avLst/>
          </a:prstGeom>
        </p:spPr>
      </p:pic>
    </p:spTree>
    <p:extLst>
      <p:ext uri="{BB962C8B-B14F-4D97-AF65-F5344CB8AC3E}">
        <p14:creationId xmlns:p14="http://schemas.microsoft.com/office/powerpoint/2010/main" val="3675861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9788E57-A3ED-49CB-B60B-754CF4FDE7BE}"/>
              </a:ext>
            </a:extLst>
          </p:cNvPr>
          <p:cNvSpPr txBox="1">
            <a:spLocks/>
          </p:cNvSpPr>
          <p:nvPr/>
        </p:nvSpPr>
        <p:spPr>
          <a:xfrm>
            <a:off x="838200" y="1253330"/>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dirty="0" err="1">
                <a:solidFill>
                  <a:schemeClr val="tx1"/>
                </a:solidFill>
                <a:cs typeface="Times New Roman" panose="02020603050405020304" pitchFamily="18" charset="0"/>
              </a:rPr>
              <a:t>CommonMiddleware</a:t>
            </a:r>
            <a:r>
              <a:rPr lang="en-US" dirty="0">
                <a:solidFill>
                  <a:schemeClr val="tx1"/>
                </a:solidFill>
                <a:cs typeface="Times New Roman" panose="02020603050405020304" pitchFamily="18" charset="0"/>
              </a:rPr>
              <a:t> - Adds a few conveniences for perfectionists:</a:t>
            </a:r>
          </a:p>
          <a:p>
            <a:pPr marL="0" indent="0">
              <a:buFont typeface="Wingdings 2" panose="05020102010507070707" pitchFamily="18" charset="2"/>
              <a:buNone/>
            </a:pPr>
            <a:r>
              <a:rPr lang="en-US" dirty="0">
                <a:solidFill>
                  <a:schemeClr val="tx1"/>
                </a:solidFill>
                <a:cs typeface="Times New Roman" panose="02020603050405020304" pitchFamily="18" charset="0"/>
              </a:rPr>
              <a:t>Forbids access to user agents in the DISALLOWED_USER_AGENTS setting, which should be a list of compiled regular expression objects.</a:t>
            </a:r>
          </a:p>
          <a:p>
            <a:pPr marL="0" indent="0">
              <a:buFont typeface="Wingdings 2" panose="05020102010507070707" pitchFamily="18" charset="2"/>
              <a:buNone/>
            </a:pPr>
            <a:r>
              <a:rPr lang="en-US" dirty="0">
                <a:solidFill>
                  <a:schemeClr val="tx1"/>
                </a:solidFill>
                <a:cs typeface="Times New Roman" panose="02020603050405020304" pitchFamily="18" charset="0"/>
              </a:rPr>
              <a:t>Performs URL rewriting based on the APPEND_SLASH and PREPEND_WWW settings.</a:t>
            </a:r>
          </a:p>
          <a:p>
            <a:pPr marL="0" indent="0">
              <a:buFont typeface="Wingdings 2" panose="05020102010507070707" pitchFamily="18" charset="2"/>
              <a:buNone/>
            </a:pPr>
            <a:r>
              <a:rPr lang="en-US" dirty="0">
                <a:solidFill>
                  <a:schemeClr val="tx1"/>
                </a:solidFill>
                <a:cs typeface="Times New Roman" panose="02020603050405020304" pitchFamily="18" charset="0"/>
              </a:rPr>
              <a:t>If APPEND_SLASH is True and the initial URL doesn’t end with a slash, and it is not found in the </a:t>
            </a:r>
            <a:r>
              <a:rPr lang="en-US" dirty="0" err="1">
                <a:solidFill>
                  <a:schemeClr val="tx1"/>
                </a:solidFill>
                <a:cs typeface="Times New Roman" panose="02020603050405020304" pitchFamily="18" charset="0"/>
              </a:rPr>
              <a:t>URLconf</a:t>
            </a:r>
            <a:r>
              <a:rPr lang="en-US" dirty="0">
                <a:solidFill>
                  <a:schemeClr val="tx1"/>
                </a:solidFill>
                <a:cs typeface="Times New Roman" panose="02020603050405020304" pitchFamily="18" charset="0"/>
              </a:rPr>
              <a:t>, then a new URL is formed by appending a slash at the end. If this new URL is found in the </a:t>
            </a:r>
            <a:r>
              <a:rPr lang="en-US" dirty="0" err="1">
                <a:solidFill>
                  <a:schemeClr val="tx1"/>
                </a:solidFill>
                <a:cs typeface="Times New Roman" panose="02020603050405020304" pitchFamily="18" charset="0"/>
              </a:rPr>
              <a:t>URLconf</a:t>
            </a:r>
            <a:r>
              <a:rPr lang="en-US" dirty="0">
                <a:solidFill>
                  <a:schemeClr val="tx1"/>
                </a:solidFill>
                <a:cs typeface="Times New Roman" panose="02020603050405020304" pitchFamily="18" charset="0"/>
              </a:rPr>
              <a:t>, then Django redirects the request to this new URL. Otherwise, the initial URL is processed as usual.</a:t>
            </a:r>
          </a:p>
          <a:p>
            <a:pPr marL="0" indent="0">
              <a:buFont typeface="Wingdings 2" panose="05020102010507070707" pitchFamily="18" charset="2"/>
              <a:buNone/>
            </a:pPr>
            <a:r>
              <a:rPr lang="en-US" dirty="0">
                <a:solidFill>
                  <a:schemeClr val="tx1"/>
                </a:solidFill>
                <a:cs typeface="Times New Roman" panose="02020603050405020304" pitchFamily="18" charset="0"/>
              </a:rPr>
              <a:t>For example, geekyshows.com/home will be redirected to geekyshows.com/home/ if you don’t have a valid URL pattern for geekyshows.com/home but do have a valid pattern for geekyshows.com/home/.</a:t>
            </a:r>
          </a:p>
          <a:p>
            <a:pPr marL="0" indent="0">
              <a:buFont typeface="Wingdings 2" panose="05020102010507070707" pitchFamily="18" charset="2"/>
              <a:buNone/>
            </a:pPr>
            <a:r>
              <a:rPr lang="en-US" dirty="0">
                <a:solidFill>
                  <a:schemeClr val="tx1"/>
                </a:solidFill>
                <a:cs typeface="Times New Roman" panose="02020603050405020304" pitchFamily="18" charset="0"/>
              </a:rPr>
              <a:t>If PREPEND_WWW is True, URLs that lack a leading “www.” will be redirected to the same URL with a leading “www.”</a:t>
            </a:r>
          </a:p>
          <a:p>
            <a:pPr marL="0" indent="0">
              <a:buFont typeface="Wingdings 2" panose="05020102010507070707" pitchFamily="18" charset="2"/>
              <a:buNone/>
            </a:pPr>
            <a:r>
              <a:rPr lang="en-US" dirty="0">
                <a:solidFill>
                  <a:schemeClr val="tx1"/>
                </a:solidFill>
                <a:cs typeface="Times New Roman" panose="02020603050405020304" pitchFamily="18" charset="0"/>
              </a:rPr>
              <a:t>Both of these options are meant to normalize URLs. The philosophy is that each URL should exist in one, and only one, place. Technically a URL geekyshows.com/home is distinct from geekyshows.com/home/ a search-engine indexer would treat them as separate URLs – so it’s best practice to normalize URLs.</a:t>
            </a:r>
          </a:p>
          <a:p>
            <a:pPr marL="0" indent="0">
              <a:buFont typeface="Wingdings 2" panose="05020102010507070707" pitchFamily="18" charset="2"/>
              <a:buNone/>
            </a:pPr>
            <a:r>
              <a:rPr lang="en-US" dirty="0">
                <a:solidFill>
                  <a:schemeClr val="tx1"/>
                </a:solidFill>
                <a:cs typeface="Times New Roman" panose="02020603050405020304" pitchFamily="18" charset="0"/>
              </a:rPr>
              <a:t>Sets the Content-Length header for non-streaming responses.</a:t>
            </a:r>
          </a:p>
        </p:txBody>
      </p:sp>
    </p:spTree>
    <p:extLst>
      <p:ext uri="{BB962C8B-B14F-4D97-AF65-F5344CB8AC3E}">
        <p14:creationId xmlns:p14="http://schemas.microsoft.com/office/powerpoint/2010/main" val="5395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C599E599-84FF-45D3-8384-571F929D1AEB}"/>
              </a:ext>
            </a:extLst>
          </p:cNvPr>
          <p:cNvSpPr txBox="1">
            <a:spLocks/>
          </p:cNvSpPr>
          <p:nvPr/>
        </p:nvSpPr>
        <p:spPr>
          <a:xfrm>
            <a:off x="838200" y="1253330"/>
            <a:ext cx="10515600" cy="5156705"/>
          </a:xfrm>
          <a:prstGeom prst="rect">
            <a:avLst/>
          </a:prstGeom>
        </p:spPr>
        <p:txBody>
          <a:bodyP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err="1">
                <a:solidFill>
                  <a:schemeClr val="tx1"/>
                </a:solidFill>
                <a:cs typeface="Times New Roman" panose="02020603050405020304" pitchFamily="18" charset="0"/>
              </a:rPr>
              <a:t>UpdateCacheMiddleware</a:t>
            </a:r>
            <a:r>
              <a:rPr lang="en-US" sz="2000" dirty="0">
                <a:solidFill>
                  <a:schemeClr val="tx1"/>
                </a:solidFill>
                <a:cs typeface="Times New Roman" panose="02020603050405020304" pitchFamily="18" charset="0"/>
              </a:rPr>
              <a:t> and </a:t>
            </a:r>
            <a:r>
              <a:rPr lang="en-US" sz="2000" dirty="0" err="1">
                <a:solidFill>
                  <a:schemeClr val="tx1"/>
                </a:solidFill>
                <a:cs typeface="Times New Roman" panose="02020603050405020304" pitchFamily="18" charset="0"/>
              </a:rPr>
              <a:t>FetchFromCacheMiddleware</a:t>
            </a:r>
            <a:r>
              <a:rPr lang="en-US" sz="2000" dirty="0">
                <a:solidFill>
                  <a:schemeClr val="tx1"/>
                </a:solidFill>
                <a:cs typeface="Times New Roman" panose="02020603050405020304" pitchFamily="18" charset="0"/>
              </a:rPr>
              <a:t> - These middleware belongs to cache middleware. It enables the site-wide cache. If these are enabled, each Django-powered page will be cached for as long as the CACHE_MIDDLEWARE_SECONDS setting defines.</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err="1">
                <a:solidFill>
                  <a:schemeClr val="tx1"/>
                </a:solidFill>
                <a:cs typeface="Times New Roman" panose="02020603050405020304" pitchFamily="18" charset="0"/>
              </a:rPr>
              <a:t>MessageMiddleware</a:t>
            </a:r>
            <a:r>
              <a:rPr lang="en-US" sz="2000" dirty="0">
                <a:solidFill>
                  <a:schemeClr val="tx1"/>
                </a:solidFill>
                <a:cs typeface="Times New Roman" panose="02020603050405020304" pitchFamily="18" charset="0"/>
              </a:rPr>
              <a:t> - Enables cookie- and session-based message support.</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err="1">
                <a:solidFill>
                  <a:schemeClr val="tx1"/>
                </a:solidFill>
                <a:cs typeface="Times New Roman" panose="02020603050405020304" pitchFamily="18" charset="0"/>
              </a:rPr>
              <a:t>SessionMiddleware</a:t>
            </a:r>
            <a:r>
              <a:rPr lang="en-US" sz="2000" dirty="0">
                <a:solidFill>
                  <a:schemeClr val="tx1"/>
                </a:solidFill>
                <a:cs typeface="Times New Roman" panose="02020603050405020304" pitchFamily="18" charset="0"/>
              </a:rPr>
              <a:t> - Enables session support.</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err="1">
                <a:solidFill>
                  <a:schemeClr val="tx1"/>
                </a:solidFill>
                <a:cs typeface="Times New Roman" panose="02020603050405020304" pitchFamily="18" charset="0"/>
              </a:rPr>
              <a:t>AuthenticationMiddleware</a:t>
            </a:r>
            <a:r>
              <a:rPr lang="en-US" sz="2000" dirty="0">
                <a:solidFill>
                  <a:schemeClr val="tx1"/>
                </a:solidFill>
                <a:cs typeface="Times New Roman" panose="02020603050405020304" pitchFamily="18" charset="0"/>
              </a:rPr>
              <a:t> - It adds the user attribute, representing the currently-logged-in user, to every incoming </a:t>
            </a:r>
            <a:r>
              <a:rPr lang="en-US" sz="2000" dirty="0" err="1">
                <a:solidFill>
                  <a:schemeClr val="tx1"/>
                </a:solidFill>
                <a:cs typeface="Times New Roman" panose="02020603050405020304" pitchFamily="18" charset="0"/>
              </a:rPr>
              <a:t>HttpRequest</a:t>
            </a:r>
            <a:r>
              <a:rPr lang="en-US" sz="2000" dirty="0">
                <a:solidFill>
                  <a:schemeClr val="tx1"/>
                </a:solidFill>
                <a:cs typeface="Times New Roman" panose="02020603050405020304" pitchFamily="18" charset="0"/>
              </a:rPr>
              <a:t> object. </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err="1">
                <a:solidFill>
                  <a:schemeClr val="tx1"/>
                </a:solidFill>
                <a:cs typeface="Times New Roman" panose="02020603050405020304" pitchFamily="18" charset="0"/>
              </a:rPr>
              <a:t>CsrfViewMiddleware</a:t>
            </a:r>
            <a:r>
              <a:rPr lang="en-US" sz="2000" dirty="0">
                <a:solidFill>
                  <a:schemeClr val="tx1"/>
                </a:solidFill>
                <a:cs typeface="Times New Roman" panose="02020603050405020304" pitchFamily="18" charset="0"/>
              </a:rPr>
              <a:t> - It adds protection against Cross Site Request Forgeries by adding hidden form fields to POST forms and checking requests for the correct value. </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0674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CCE64A7-E8C3-47BE-8BE0-6FC49A575F48}"/>
              </a:ext>
            </a:extLst>
          </p:cNvPr>
          <p:cNvSpPr txBox="1">
            <a:spLocks/>
          </p:cNvSpPr>
          <p:nvPr/>
        </p:nvSpPr>
        <p:spPr>
          <a:xfrm>
            <a:off x="838200" y="1253330"/>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err="1">
                <a:solidFill>
                  <a:schemeClr val="tx1"/>
                </a:solidFill>
                <a:cs typeface="Times New Roman" panose="02020603050405020304" pitchFamily="18" charset="0"/>
              </a:rPr>
              <a:t>XFrameOptionsMiddleware</a:t>
            </a:r>
            <a:r>
              <a:rPr lang="en-US" sz="2000" dirty="0">
                <a:solidFill>
                  <a:schemeClr val="tx1"/>
                </a:solidFill>
                <a:cs typeface="Times New Roman" panose="02020603050405020304" pitchFamily="18" charset="0"/>
              </a:rPr>
              <a:t> - Simple clickjacking protection via the X-Frame-Options header.</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err="1">
                <a:solidFill>
                  <a:schemeClr val="tx1"/>
                </a:solidFill>
                <a:cs typeface="Times New Roman" panose="02020603050405020304" pitchFamily="18" charset="0"/>
              </a:rPr>
              <a:t>FlatpageFallbackMiddleware</a:t>
            </a:r>
            <a:r>
              <a:rPr lang="en-US" sz="2000" dirty="0">
                <a:solidFill>
                  <a:schemeClr val="tx1"/>
                </a:solidFill>
                <a:cs typeface="Times New Roman" panose="02020603050405020304" pitchFamily="18" charset="0"/>
              </a:rPr>
              <a:t> - Should be near the bottom as it’s a last-resort type of middleware.</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err="1">
                <a:solidFill>
                  <a:schemeClr val="tx1"/>
                </a:solidFill>
                <a:cs typeface="Times New Roman" panose="02020603050405020304" pitchFamily="18" charset="0"/>
              </a:rPr>
              <a:t>RedirectFallbackMiddleware</a:t>
            </a:r>
            <a:r>
              <a:rPr lang="en-US" sz="2000" dirty="0">
                <a:solidFill>
                  <a:schemeClr val="tx1"/>
                </a:solidFill>
                <a:cs typeface="Times New Roman" panose="02020603050405020304" pitchFamily="18" charset="0"/>
              </a:rPr>
              <a:t> - Should be near the bottom as it’s a last-resort type of middleware.</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err="1">
                <a:solidFill>
                  <a:schemeClr val="tx1"/>
                </a:solidFill>
                <a:cs typeface="Times New Roman" panose="02020603050405020304" pitchFamily="18" charset="0"/>
              </a:rPr>
              <a:t>LocaleMiddleware</a:t>
            </a:r>
            <a:r>
              <a:rPr lang="en-US" sz="2000" dirty="0">
                <a:solidFill>
                  <a:schemeClr val="tx1"/>
                </a:solidFill>
                <a:cs typeface="Times New Roman" panose="02020603050405020304" pitchFamily="18" charset="0"/>
              </a:rPr>
              <a:t> - One of the topmost, after </a:t>
            </a:r>
            <a:r>
              <a:rPr lang="en-US" sz="2000" dirty="0" err="1">
                <a:solidFill>
                  <a:schemeClr val="tx1"/>
                </a:solidFill>
                <a:cs typeface="Times New Roman" panose="02020603050405020304" pitchFamily="18" charset="0"/>
              </a:rPr>
              <a:t>SessionMiddleware</a:t>
            </a:r>
            <a:r>
              <a:rPr lang="en-US" sz="2000" dirty="0">
                <a:solidFill>
                  <a:schemeClr val="tx1"/>
                </a:solidFill>
                <a:cs typeface="Times New Roman" panose="02020603050405020304" pitchFamily="18" charset="0"/>
              </a:rPr>
              <a:t> (uses session data) and </a:t>
            </a:r>
            <a:r>
              <a:rPr lang="en-US" sz="2000" dirty="0" err="1">
                <a:solidFill>
                  <a:schemeClr val="tx1"/>
                </a:solidFill>
                <a:cs typeface="Times New Roman" panose="02020603050405020304" pitchFamily="18" charset="0"/>
              </a:rPr>
              <a:t>UpdateCacheMiddleware</a:t>
            </a:r>
            <a:r>
              <a:rPr lang="en-US" sz="2000" dirty="0">
                <a:solidFill>
                  <a:schemeClr val="tx1"/>
                </a:solidFill>
                <a:cs typeface="Times New Roman" panose="02020603050405020304" pitchFamily="18" charset="0"/>
              </a:rPr>
              <a:t> (modifies Vary header).</a:t>
            </a:r>
          </a:p>
          <a:p>
            <a:pPr marL="0" indent="0">
              <a:buFont typeface="Wingdings 2" panose="05020102010507070707" pitchFamily="18" charset="2"/>
              <a:buNone/>
            </a:pPr>
            <a:endParaRPr lang="en-US" sz="2000" dirty="0">
              <a:solidFill>
                <a:schemeClr val="tx1"/>
              </a:solidFill>
              <a:cs typeface="Times New Roman" panose="02020603050405020304" pitchFamily="18" charset="0"/>
            </a:endParaRPr>
          </a:p>
          <a:p>
            <a:pPr marL="0" indent="0">
              <a:buFont typeface="Wingdings 2" panose="05020102010507070707" pitchFamily="18" charset="2"/>
              <a:buNone/>
            </a:pPr>
            <a:r>
              <a:rPr lang="en-US" sz="2000" dirty="0" err="1">
                <a:solidFill>
                  <a:schemeClr val="tx1"/>
                </a:solidFill>
                <a:cs typeface="Times New Roman" panose="02020603050405020304" pitchFamily="18" charset="0"/>
              </a:rPr>
              <a:t>ConditionalGetMiddleware</a:t>
            </a:r>
            <a:r>
              <a:rPr lang="en-US" sz="2000" dirty="0">
                <a:solidFill>
                  <a:schemeClr val="tx1"/>
                </a:solidFill>
                <a:cs typeface="Times New Roman" panose="02020603050405020304" pitchFamily="18" charset="0"/>
              </a:rPr>
              <a:t> - Before any middleware that may change the response (it sets the </a:t>
            </a:r>
            <a:r>
              <a:rPr lang="en-US" sz="2000" dirty="0" err="1">
                <a:solidFill>
                  <a:schemeClr val="tx1"/>
                </a:solidFill>
                <a:cs typeface="Times New Roman" panose="02020603050405020304" pitchFamily="18" charset="0"/>
              </a:rPr>
              <a:t>ETag</a:t>
            </a:r>
            <a:r>
              <a:rPr lang="en-US" sz="2000" dirty="0">
                <a:solidFill>
                  <a:schemeClr val="tx1"/>
                </a:solidFill>
                <a:cs typeface="Times New Roman" panose="02020603050405020304" pitchFamily="18" charset="0"/>
              </a:rPr>
              <a:t> header). After </a:t>
            </a:r>
            <a:r>
              <a:rPr lang="en-US" sz="2000" dirty="0" err="1">
                <a:solidFill>
                  <a:schemeClr val="tx1"/>
                </a:solidFill>
                <a:cs typeface="Times New Roman" panose="02020603050405020304" pitchFamily="18" charset="0"/>
              </a:rPr>
              <a:t>GZipMiddleware</a:t>
            </a:r>
            <a:r>
              <a:rPr lang="en-US" sz="2000" dirty="0">
                <a:solidFill>
                  <a:schemeClr val="tx1"/>
                </a:solidFill>
                <a:cs typeface="Times New Roman" panose="02020603050405020304" pitchFamily="18" charset="0"/>
              </a:rPr>
              <a:t> so it won’t calculate an </a:t>
            </a:r>
            <a:r>
              <a:rPr lang="en-US" sz="2000" dirty="0" err="1">
                <a:solidFill>
                  <a:schemeClr val="tx1"/>
                </a:solidFill>
                <a:cs typeface="Times New Roman" panose="02020603050405020304" pitchFamily="18" charset="0"/>
              </a:rPr>
              <a:t>ETag</a:t>
            </a:r>
            <a:r>
              <a:rPr lang="en-US" sz="2000" dirty="0">
                <a:solidFill>
                  <a:schemeClr val="tx1"/>
                </a:solidFill>
                <a:cs typeface="Times New Roman" panose="02020603050405020304" pitchFamily="18" charset="0"/>
              </a:rPr>
              <a:t> header on </a:t>
            </a:r>
            <a:r>
              <a:rPr lang="en-US" sz="2000" dirty="0" err="1">
                <a:solidFill>
                  <a:schemeClr val="tx1"/>
                </a:solidFill>
                <a:cs typeface="Times New Roman" panose="02020603050405020304" pitchFamily="18" charset="0"/>
              </a:rPr>
              <a:t>gzipped</a:t>
            </a:r>
            <a:r>
              <a:rPr lang="en-US" sz="2000" dirty="0">
                <a:solidFill>
                  <a:schemeClr val="tx1"/>
                </a:solidFill>
                <a:cs typeface="Times New Roman" panose="02020603050405020304" pitchFamily="18" charset="0"/>
              </a:rPr>
              <a:t> contents.</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907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6D72F5C6-4A11-45E7-8956-FE7371E412E3}"/>
              </a:ext>
            </a:extLst>
          </p:cNvPr>
          <p:cNvSpPr txBox="1">
            <a:spLocks/>
          </p:cNvSpPr>
          <p:nvPr/>
        </p:nvSpPr>
        <p:spPr>
          <a:xfrm>
            <a:off x="838200" y="1253330"/>
            <a:ext cx="10515600" cy="5156705"/>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err="1">
                <a:solidFill>
                  <a:schemeClr val="tx1"/>
                </a:solidFill>
                <a:cs typeface="Times New Roman" panose="02020603050405020304" pitchFamily="18" charset="0"/>
              </a:rPr>
              <a:t>GZipMiddleware</a:t>
            </a:r>
            <a:r>
              <a:rPr lang="en-US" sz="2000" dirty="0">
                <a:solidFill>
                  <a:schemeClr val="tx1"/>
                </a:solidFill>
                <a:cs typeface="Times New Roman" panose="02020603050405020304" pitchFamily="18" charset="0"/>
              </a:rPr>
              <a:t> - Before any middleware that may change or use the response body. After </a:t>
            </a:r>
            <a:r>
              <a:rPr lang="en-US" sz="2000" dirty="0" err="1">
                <a:solidFill>
                  <a:schemeClr val="tx1"/>
                </a:solidFill>
                <a:cs typeface="Times New Roman" panose="02020603050405020304" pitchFamily="18" charset="0"/>
              </a:rPr>
              <a:t>UpdateCacheMiddleware</a:t>
            </a:r>
            <a:r>
              <a:rPr lang="en-US" sz="2000" dirty="0">
                <a:solidFill>
                  <a:schemeClr val="tx1"/>
                </a:solidFill>
                <a:cs typeface="Times New Roman" panose="02020603050405020304" pitchFamily="18" charset="0"/>
              </a:rPr>
              <a:t>: Modifies Vary header.</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886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036FF-0A7B-44AF-86E3-6648994FCC15}"/>
              </a:ext>
            </a:extLst>
          </p:cNvPr>
          <p:cNvSpPr>
            <a:spLocks noGrp="1"/>
          </p:cNvSpPr>
          <p:nvPr>
            <p:ph type="title"/>
          </p:nvPr>
        </p:nvSpPr>
        <p:spPr/>
        <p:txBody>
          <a:bodyPr/>
          <a:lstStyle/>
          <a:p>
            <a:r>
              <a:rPr lang="en-US" dirty="0"/>
              <a:t>Django templates language</a:t>
            </a:r>
          </a:p>
        </p:txBody>
      </p:sp>
    </p:spTree>
    <p:extLst>
      <p:ext uri="{BB962C8B-B14F-4D97-AF65-F5344CB8AC3E}">
        <p14:creationId xmlns:p14="http://schemas.microsoft.com/office/powerpoint/2010/main" val="145663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A3AAA0F9-67E0-4132-934E-2B41C4FA408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318583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34B28-4235-4963-AA50-1DE9F79BF11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7EE7A6E-0C90-40B8-923A-43D0BB6C350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203782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A5E0-CB3A-4405-9249-62E02591C4D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7C6C909-C427-41E1-BF43-F4B6B6E3F9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99581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BDCB3-B162-4F8C-9876-7CDC74077DB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5EF64F-D5AD-4FF3-9D48-045C3BD987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858001"/>
          </a:xfrm>
        </p:spPr>
      </p:pic>
    </p:spTree>
    <p:extLst>
      <p:ext uri="{BB962C8B-B14F-4D97-AF65-F5344CB8AC3E}">
        <p14:creationId xmlns:p14="http://schemas.microsoft.com/office/powerpoint/2010/main" val="3046164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4FBB1-5444-42AB-8C53-57CB97BBEA1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0519D41-4A6A-4CA4-A37A-1E409543EE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43825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C1B6B-3A66-4D4E-8BB0-912CE989D08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DD60B34-E59A-4C49-A4EB-439FCE65C07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661170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ECB2F-50A3-4164-B3AC-28ADC95C0E4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CE98BE8-378C-4F63-8EF9-5CA2342035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27775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F5BC-1816-4C49-BBCE-67D1E12130C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F575FDC-DE03-4388-AFA3-C4A14D2DA1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25989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4FF87-2FE7-4D76-A044-D1FA4989BB7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0C25729-30FE-41FC-99F0-A1B55E706B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425228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273C9-2FE1-4335-A7AA-57D7EEA5DD44}"/>
              </a:ext>
            </a:extLst>
          </p:cNvPr>
          <p:cNvSpPr>
            <a:spLocks noGrp="1"/>
          </p:cNvSpPr>
          <p:nvPr>
            <p:ph type="title"/>
          </p:nvPr>
        </p:nvSpPr>
        <p:spPr/>
        <p:txBody>
          <a:bodyPr/>
          <a:lstStyle/>
          <a:p>
            <a:r>
              <a:rPr lang="en-US" dirty="0"/>
              <a:t>Filters in </a:t>
            </a:r>
            <a:r>
              <a:rPr lang="en-US" dirty="0" err="1"/>
              <a:t>django</a:t>
            </a:r>
            <a:endParaRPr lang="en-US" dirty="0"/>
          </a:p>
        </p:txBody>
      </p:sp>
      <p:sp>
        <p:nvSpPr>
          <p:cNvPr id="3" name="Content Placeholder 2">
            <a:extLst>
              <a:ext uri="{FF2B5EF4-FFF2-40B4-BE49-F238E27FC236}">
                <a16:creationId xmlns:a16="http://schemas.microsoft.com/office/drawing/2014/main" id="{265F9D02-E9FF-4C7E-BC8E-49CA3BAF0D5D}"/>
              </a:ext>
            </a:extLst>
          </p:cNvPr>
          <p:cNvSpPr>
            <a:spLocks noGrp="1"/>
          </p:cNvSpPr>
          <p:nvPr>
            <p:ph idx="1"/>
          </p:nvPr>
        </p:nvSpPr>
        <p:spPr/>
        <p:txBody>
          <a:bodyPr>
            <a:normAutofit fontScale="77500" lnSpcReduction="20000"/>
          </a:bodyPr>
          <a:lstStyle/>
          <a:p>
            <a:pPr marL="0" indent="0">
              <a:buNone/>
            </a:pPr>
            <a:r>
              <a:rPr lang="en-US" sz="1800" dirty="0">
                <a:latin typeface="Times New Roman" panose="02020603050405020304" pitchFamily="18" charset="0"/>
                <a:cs typeface="Times New Roman" panose="02020603050405020304" pitchFamily="18" charset="0"/>
              </a:rPr>
              <a:t>When we need to </a:t>
            </a:r>
            <a:r>
              <a:rPr lang="en-US" sz="1800" b="1" dirty="0">
                <a:latin typeface="Times New Roman" panose="02020603050405020304" pitchFamily="18" charset="0"/>
                <a:cs typeface="Times New Roman" panose="02020603050405020304" pitchFamily="18" charset="0"/>
              </a:rPr>
              <a:t>modify variable before displaying we can use filters.  </a:t>
            </a:r>
            <a:r>
              <a:rPr lang="en-US" sz="1800" dirty="0">
                <a:latin typeface="Times New Roman" panose="02020603050405020304" pitchFamily="18" charset="0"/>
                <a:cs typeface="Times New Roman" panose="02020603050405020304" pitchFamily="18" charset="0"/>
              </a:rPr>
              <a:t>Pipe </a:t>
            </a:r>
            <a:r>
              <a:rPr lang="en-US" sz="1800" dirty="0">
                <a:solidFill>
                  <a:srgbClr val="FF0000"/>
                </a:solidFill>
                <a:latin typeface="Times New Roman" panose="02020603050405020304" pitchFamily="18" charset="0"/>
                <a:cs typeface="Times New Roman" panose="02020603050405020304" pitchFamily="18" charset="0"/>
              </a:rPr>
              <a:t>‘</a:t>
            </a:r>
            <a:r>
              <a:rPr lang="en-US" sz="1800" b="1" dirty="0">
                <a:solidFill>
                  <a:srgbClr val="FF0000"/>
                </a:solidFill>
                <a:latin typeface="Times New Roman" panose="02020603050405020304" pitchFamily="18" charset="0"/>
                <a:cs typeface="Times New Roman" panose="02020603050405020304" pitchFamily="18" charset="0"/>
              </a:rPr>
              <a:t>|</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is used to apply filter.</a:t>
            </a:r>
          </a:p>
          <a:p>
            <a:pPr marL="0" indent="0">
              <a:buNone/>
            </a:pPr>
            <a:r>
              <a:rPr lang="en-US" sz="1800" dirty="0">
                <a:latin typeface="Times New Roman" panose="02020603050405020304" pitchFamily="18" charset="0"/>
                <a:cs typeface="Times New Roman" panose="02020603050405020304" pitchFamily="18" charset="0"/>
              </a:rPr>
              <a:t>Syntax:- {{variable </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filter}}</a:t>
            </a:r>
          </a:p>
          <a:p>
            <a:pPr marL="0" indent="0">
              <a:buNone/>
            </a:pPr>
            <a:r>
              <a:rPr lang="en-US" sz="1800" dirty="0">
                <a:latin typeface="Times New Roman" panose="02020603050405020304" pitchFamily="18" charset="0"/>
                <a:cs typeface="Times New Roman" panose="02020603050405020304" pitchFamily="18" charset="0"/>
              </a:rPr>
              <a:t>Example:- {{</a:t>
            </a:r>
            <a:r>
              <a:rPr lang="en-US" sz="1800" dirty="0" err="1">
                <a:latin typeface="Times New Roman" panose="02020603050405020304" pitchFamily="18" charset="0"/>
                <a:cs typeface="Times New Roman" panose="02020603050405020304" pitchFamily="18" charset="0"/>
              </a:rPr>
              <a:t>name</a:t>
            </a:r>
            <a:r>
              <a:rPr lang="en-US" sz="1800" b="1" dirty="0" err="1">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upper</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Some of filters take arguments.</a:t>
            </a:r>
          </a:p>
          <a:p>
            <a:pPr marL="0" indent="0">
              <a:buNone/>
            </a:pPr>
            <a:r>
              <a:rPr lang="en-US" sz="1800" dirty="0">
                <a:latin typeface="Times New Roman" panose="02020603050405020304" pitchFamily="18" charset="0"/>
                <a:cs typeface="Times New Roman" panose="02020603050405020304" pitchFamily="18" charset="0"/>
              </a:rPr>
              <a:t>Syntax:- {{variable </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filter </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argument}}</a:t>
            </a:r>
          </a:p>
          <a:p>
            <a:pPr marL="0" indent="0">
              <a:buNone/>
            </a:pPr>
            <a:r>
              <a:rPr lang="en-US" sz="1800" dirty="0">
                <a:latin typeface="Times New Roman" panose="02020603050405020304" pitchFamily="18" charset="0"/>
                <a:cs typeface="Times New Roman" panose="02020603050405020304" pitchFamily="18" charset="0"/>
              </a:rPr>
              <a:t>Example:- {{article</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truncateword</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40}}</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Filter can be chained.</a:t>
            </a:r>
          </a:p>
          <a:p>
            <a:pPr marL="0" indent="0">
              <a:buNone/>
            </a:pPr>
            <a:r>
              <a:rPr lang="en-US" sz="1800" dirty="0">
                <a:latin typeface="Times New Roman" panose="02020603050405020304" pitchFamily="18" charset="0"/>
                <a:cs typeface="Times New Roman" panose="02020603050405020304" pitchFamily="18" charset="0"/>
              </a:rPr>
              <a:t>Syntax:- {{variable </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filter </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 filter}}</a:t>
            </a:r>
          </a:p>
          <a:p>
            <a:pPr marL="0" indent="0">
              <a:buNone/>
            </a:pPr>
            <a:r>
              <a:rPr lang="en-US" sz="1800" dirty="0">
                <a:latin typeface="Times New Roman" panose="02020603050405020304" pitchFamily="18" charset="0"/>
                <a:cs typeface="Times New Roman" panose="02020603050405020304" pitchFamily="18" charset="0"/>
              </a:rPr>
              <a:t>Example:- {{</a:t>
            </a:r>
            <a:r>
              <a:rPr lang="en-US" sz="1800" dirty="0" err="1">
                <a:latin typeface="Times New Roman" panose="02020603050405020304" pitchFamily="18" charset="0"/>
                <a:cs typeface="Times New Roman" panose="02020603050405020304" pitchFamily="18" charset="0"/>
              </a:rPr>
              <a:t>article|upper</a:t>
            </a:r>
            <a:r>
              <a:rPr lang="en-US" sz="1800" dirty="0">
                <a:latin typeface="Times New Roman" panose="02020603050405020304" pitchFamily="18" charset="0"/>
                <a:cs typeface="Times New Roman" panose="02020603050405020304" pitchFamily="18" charset="0"/>
              </a:rPr>
              <a:t>}}</a:t>
            </a:r>
          </a:p>
          <a:p>
            <a:pPr marL="0" indent="0">
              <a:buNone/>
            </a:pPr>
            <a:r>
              <a:rPr lang="en-US" sz="1800" dirty="0">
                <a:latin typeface="Times New Roman" panose="02020603050405020304" pitchFamily="18" charset="0"/>
                <a:cs typeface="Times New Roman" panose="02020603050405020304" pitchFamily="18" charset="0"/>
              </a:rPr>
              <a:t>Example:- {{article</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upper</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truncateword</a:t>
            </a:r>
            <a:r>
              <a:rPr lang="en-US" sz="1800" b="1" dirty="0">
                <a:latin typeface="Times New Roman" panose="02020603050405020304" pitchFamily="18" charset="0"/>
                <a:cs typeface="Times New Roman" panose="02020603050405020304" pitchFamily="18" charset="0"/>
              </a:rPr>
              <a:t>:</a:t>
            </a:r>
            <a:r>
              <a:rPr lang="en-US" sz="1800" dirty="0">
                <a:latin typeface="Times New Roman" panose="02020603050405020304" pitchFamily="18" charset="0"/>
                <a:cs typeface="Times New Roman" panose="02020603050405020304" pitchFamily="18" charset="0"/>
              </a:rPr>
              <a:t>40}}</a:t>
            </a:r>
          </a:p>
          <a:p>
            <a:endParaRPr lang="en-US" dirty="0"/>
          </a:p>
        </p:txBody>
      </p:sp>
    </p:spTree>
    <p:extLst>
      <p:ext uri="{BB962C8B-B14F-4D97-AF65-F5344CB8AC3E}">
        <p14:creationId xmlns:p14="http://schemas.microsoft.com/office/powerpoint/2010/main" val="3603991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273C9-2FE1-4335-A7AA-57D7EEA5DD44}"/>
              </a:ext>
            </a:extLst>
          </p:cNvPr>
          <p:cNvSpPr>
            <a:spLocks noGrp="1"/>
          </p:cNvSpPr>
          <p:nvPr>
            <p:ph type="title"/>
          </p:nvPr>
        </p:nvSpPr>
        <p:spPr/>
        <p:txBody>
          <a:bodyPr/>
          <a:lstStyle/>
          <a:p>
            <a:r>
              <a:rPr lang="en-US" dirty="0"/>
              <a:t>Filters in </a:t>
            </a:r>
            <a:r>
              <a:rPr lang="en-US" dirty="0" err="1"/>
              <a:t>django</a:t>
            </a:r>
            <a:endParaRPr lang="en-US" dirty="0"/>
          </a:p>
        </p:txBody>
      </p:sp>
      <p:sp>
        <p:nvSpPr>
          <p:cNvPr id="3" name="Content Placeholder 2">
            <a:extLst>
              <a:ext uri="{FF2B5EF4-FFF2-40B4-BE49-F238E27FC236}">
                <a16:creationId xmlns:a16="http://schemas.microsoft.com/office/drawing/2014/main" id="{265F9D02-E9FF-4C7E-BC8E-49CA3BAF0D5D}"/>
              </a:ext>
            </a:extLst>
          </p:cNvPr>
          <p:cNvSpPr>
            <a:spLocks noGrp="1"/>
          </p:cNvSpPr>
          <p:nvPr>
            <p:ph idx="1"/>
          </p:nvPr>
        </p:nvSpPr>
        <p:spPr/>
        <p:txBody>
          <a:bodyPr>
            <a:normAutofit fontScale="77500" lnSpcReduction="20000"/>
          </a:bodyPr>
          <a:lstStyle/>
          <a:p>
            <a:pPr marL="0" indent="0">
              <a:buNone/>
            </a:pPr>
            <a:r>
              <a:rPr lang="en-US" sz="1800" b="1" dirty="0" err="1">
                <a:latin typeface="Times New Roman" panose="02020603050405020304" pitchFamily="18" charset="0"/>
                <a:cs typeface="Times New Roman" panose="02020603050405020304" pitchFamily="18" charset="0"/>
              </a:rPr>
              <a:t>capfirst</a:t>
            </a:r>
            <a:r>
              <a:rPr lang="en-US" sz="1800" b="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It capitalizes the first character of the value. If the first character is not a letter, this filter has no effect.</a:t>
            </a:r>
          </a:p>
          <a:p>
            <a:pPr marL="0" indent="0">
              <a:buNone/>
            </a:pPr>
            <a:r>
              <a:rPr lang="en-US" sz="1800" dirty="0">
                <a:latin typeface="Times New Roman" panose="02020603050405020304" pitchFamily="18" charset="0"/>
                <a:cs typeface="Times New Roman" panose="02020603050405020304" pitchFamily="18" charset="0"/>
              </a:rPr>
              <a:t>Example:- {{</a:t>
            </a:r>
            <a:r>
              <a:rPr lang="en-US" sz="1800" dirty="0" err="1">
                <a:latin typeface="Times New Roman" panose="02020603050405020304" pitchFamily="18" charset="0"/>
                <a:cs typeface="Times New Roman" panose="02020603050405020304" pitchFamily="18" charset="0"/>
              </a:rPr>
              <a:t>value|capfirst</a:t>
            </a:r>
            <a:r>
              <a:rPr lang="en-US" sz="1800" dirty="0">
                <a:latin typeface="Times New Roman" panose="02020603050405020304" pitchFamily="18" charset="0"/>
                <a:cs typeface="Times New Roman" panose="02020603050405020304" pitchFamily="18" charset="0"/>
              </a:rPr>
              <a:t>}}</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default</a:t>
            </a:r>
            <a:r>
              <a:rPr lang="en-US" sz="1800" dirty="0">
                <a:latin typeface="Times New Roman" panose="02020603050405020304" pitchFamily="18" charset="0"/>
                <a:cs typeface="Times New Roman" panose="02020603050405020304" pitchFamily="18" charset="0"/>
              </a:rPr>
              <a:t> - If value evaluates to False, uses the given default. Otherwise, uses the value. </a:t>
            </a:r>
          </a:p>
          <a:p>
            <a:pPr marL="0" indent="0">
              <a:buNone/>
            </a:pPr>
            <a:r>
              <a:rPr lang="en-US" sz="1800" dirty="0">
                <a:latin typeface="Times New Roman" panose="02020603050405020304" pitchFamily="18" charset="0"/>
                <a:cs typeface="Times New Roman" panose="02020603050405020304" pitchFamily="18" charset="0"/>
              </a:rPr>
              <a:t>Example:- {{ </a:t>
            </a:r>
            <a:r>
              <a:rPr lang="en-US" sz="1800" dirty="0" err="1">
                <a:latin typeface="Times New Roman" panose="02020603050405020304" pitchFamily="18" charset="0"/>
                <a:cs typeface="Times New Roman" panose="02020603050405020304" pitchFamily="18" charset="0"/>
              </a:rPr>
              <a:t>value|default</a:t>
            </a:r>
            <a:r>
              <a:rPr lang="en-US" sz="1800" dirty="0">
                <a:latin typeface="Times New Roman" panose="02020603050405020304" pitchFamily="18" charset="0"/>
                <a:cs typeface="Times New Roman" panose="02020603050405020304" pitchFamily="18" charset="0"/>
              </a:rPr>
              <a:t>:"nothing" }}</a:t>
            </a:r>
          </a:p>
          <a:p>
            <a:pPr marL="0" indent="0">
              <a:buNone/>
            </a:pPr>
            <a:r>
              <a:rPr lang="en-US" sz="1800" dirty="0">
                <a:latin typeface="Times New Roman" panose="02020603050405020304" pitchFamily="18" charset="0"/>
                <a:cs typeface="Times New Roman" panose="02020603050405020304" pitchFamily="18" charset="0"/>
              </a:rPr>
              <a:t>If value is "" (the empty string), the output will be nothing.</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length</a:t>
            </a:r>
            <a:r>
              <a:rPr lang="en-US" sz="1800" dirty="0">
                <a:latin typeface="Times New Roman" panose="02020603050405020304" pitchFamily="18" charset="0"/>
                <a:cs typeface="Times New Roman" panose="02020603050405020304" pitchFamily="18" charset="0"/>
              </a:rPr>
              <a:t> - It returns the length of the value. This works for both strings and lists. The filter returns 0 for an undefined variable.</a:t>
            </a:r>
          </a:p>
          <a:p>
            <a:pPr marL="0" indent="0">
              <a:buNone/>
            </a:pPr>
            <a:r>
              <a:rPr lang="en-US" sz="1800" dirty="0">
                <a:latin typeface="Times New Roman" panose="02020603050405020304" pitchFamily="18" charset="0"/>
                <a:cs typeface="Times New Roman" panose="02020603050405020304" pitchFamily="18" charset="0"/>
              </a:rPr>
              <a:t>Example:- {{ </a:t>
            </a:r>
            <a:r>
              <a:rPr lang="en-US" sz="1800" dirty="0" err="1">
                <a:latin typeface="Times New Roman" panose="02020603050405020304" pitchFamily="18" charset="0"/>
                <a:cs typeface="Times New Roman" panose="02020603050405020304" pitchFamily="18" charset="0"/>
              </a:rPr>
              <a:t>value|length</a:t>
            </a:r>
            <a:r>
              <a:rPr lang="en-US" sz="1800" dirty="0">
                <a:latin typeface="Times New Roman" panose="02020603050405020304" pitchFamily="18" charset="0"/>
                <a:cs typeface="Times New Roman" panose="02020603050405020304" pitchFamily="18" charset="0"/>
              </a:rPr>
              <a:t>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lower</a:t>
            </a:r>
            <a:r>
              <a:rPr lang="en-US" sz="1800" dirty="0">
                <a:latin typeface="Times New Roman" panose="02020603050405020304" pitchFamily="18" charset="0"/>
                <a:cs typeface="Times New Roman" panose="02020603050405020304" pitchFamily="18" charset="0"/>
              </a:rPr>
              <a:t> - It converts a string into all lowercase.</a:t>
            </a:r>
          </a:p>
          <a:p>
            <a:pPr marL="0" indent="0">
              <a:buNone/>
            </a:pPr>
            <a:r>
              <a:rPr lang="en-US" sz="1800" dirty="0">
                <a:latin typeface="Times New Roman" panose="02020603050405020304" pitchFamily="18" charset="0"/>
                <a:cs typeface="Times New Roman" panose="02020603050405020304" pitchFamily="18" charset="0"/>
              </a:rPr>
              <a:t>Example:- {{ </a:t>
            </a:r>
            <a:r>
              <a:rPr lang="en-US" sz="1800" dirty="0" err="1">
                <a:latin typeface="Times New Roman" panose="02020603050405020304" pitchFamily="18" charset="0"/>
                <a:cs typeface="Times New Roman" panose="02020603050405020304" pitchFamily="18" charset="0"/>
              </a:rPr>
              <a:t>value|lower</a:t>
            </a:r>
            <a:r>
              <a:rPr lang="en-US" sz="1800" dirty="0">
                <a:latin typeface="Times New Roman" panose="02020603050405020304" pitchFamily="18" charset="0"/>
                <a:cs typeface="Times New Roman" panose="02020603050405020304" pitchFamily="18" charset="0"/>
              </a:rPr>
              <a:t> }}</a:t>
            </a:r>
          </a:p>
          <a:p>
            <a:pPr marL="0" indent="0">
              <a:buNone/>
            </a:pPr>
            <a:endParaRPr lang="en-US" dirty="0"/>
          </a:p>
        </p:txBody>
      </p:sp>
    </p:spTree>
    <p:extLst>
      <p:ext uri="{BB962C8B-B14F-4D97-AF65-F5344CB8AC3E}">
        <p14:creationId xmlns:p14="http://schemas.microsoft.com/office/powerpoint/2010/main" val="179190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A1EE-BA7E-44CD-BEC3-F80DC230F5E5}"/>
              </a:ext>
            </a:extLst>
          </p:cNvPr>
          <p:cNvSpPr>
            <a:spLocks noGrp="1"/>
          </p:cNvSpPr>
          <p:nvPr>
            <p:ph type="title"/>
          </p:nvPr>
        </p:nvSpPr>
        <p:spPr/>
        <p:txBody>
          <a:bodyPr/>
          <a:lstStyle/>
          <a:p>
            <a:r>
              <a:rPr lang="en-US" dirty="0"/>
              <a:t>Django app </a:t>
            </a:r>
          </a:p>
        </p:txBody>
      </p:sp>
    </p:spTree>
    <p:extLst>
      <p:ext uri="{BB962C8B-B14F-4D97-AF65-F5344CB8AC3E}">
        <p14:creationId xmlns:p14="http://schemas.microsoft.com/office/powerpoint/2010/main" val="63570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273C9-2FE1-4335-A7AA-57D7EEA5DD44}"/>
              </a:ext>
            </a:extLst>
          </p:cNvPr>
          <p:cNvSpPr>
            <a:spLocks noGrp="1"/>
          </p:cNvSpPr>
          <p:nvPr>
            <p:ph type="title"/>
          </p:nvPr>
        </p:nvSpPr>
        <p:spPr/>
        <p:txBody>
          <a:bodyPr/>
          <a:lstStyle/>
          <a:p>
            <a:r>
              <a:rPr lang="en-US" dirty="0"/>
              <a:t>Filters in </a:t>
            </a:r>
            <a:r>
              <a:rPr lang="en-US" dirty="0" err="1"/>
              <a:t>django</a:t>
            </a:r>
            <a:endParaRPr lang="en-US" dirty="0"/>
          </a:p>
        </p:txBody>
      </p:sp>
      <p:sp>
        <p:nvSpPr>
          <p:cNvPr id="3" name="Content Placeholder 2">
            <a:extLst>
              <a:ext uri="{FF2B5EF4-FFF2-40B4-BE49-F238E27FC236}">
                <a16:creationId xmlns:a16="http://schemas.microsoft.com/office/drawing/2014/main" id="{265F9D02-E9FF-4C7E-BC8E-49CA3BAF0D5D}"/>
              </a:ext>
            </a:extLst>
          </p:cNvPr>
          <p:cNvSpPr>
            <a:spLocks noGrp="1"/>
          </p:cNvSpPr>
          <p:nvPr>
            <p:ph idx="1"/>
          </p:nvPr>
        </p:nvSpPr>
        <p:spPr/>
        <p:txBody>
          <a:bodyPr>
            <a:normAutofit fontScale="70000" lnSpcReduction="20000"/>
          </a:bodyPr>
          <a:lstStyle/>
          <a:p>
            <a:pPr marL="0" indent="0">
              <a:buNone/>
            </a:pPr>
            <a:r>
              <a:rPr lang="en-US" sz="1800" b="1" dirty="0">
                <a:latin typeface="Times New Roman" panose="02020603050405020304" pitchFamily="18" charset="0"/>
                <a:cs typeface="Times New Roman" panose="02020603050405020304" pitchFamily="18" charset="0"/>
              </a:rPr>
              <a:t>upper - </a:t>
            </a:r>
            <a:r>
              <a:rPr lang="en-US" sz="1800" dirty="0">
                <a:latin typeface="Times New Roman" panose="02020603050405020304" pitchFamily="18" charset="0"/>
                <a:cs typeface="Times New Roman" panose="02020603050405020304" pitchFamily="18" charset="0"/>
              </a:rPr>
              <a:t>It converts a string into all uppercase.</a:t>
            </a:r>
          </a:p>
          <a:p>
            <a:pPr marL="0" indent="0">
              <a:buNone/>
            </a:pPr>
            <a:r>
              <a:rPr lang="en-US" sz="1800" dirty="0">
                <a:latin typeface="Times New Roman" panose="02020603050405020304" pitchFamily="18" charset="0"/>
                <a:cs typeface="Times New Roman" panose="02020603050405020304" pitchFamily="18" charset="0"/>
              </a:rPr>
              <a:t>Example:- {{ </a:t>
            </a:r>
            <a:r>
              <a:rPr lang="en-US" sz="1800" dirty="0" err="1">
                <a:latin typeface="Times New Roman" panose="02020603050405020304" pitchFamily="18" charset="0"/>
                <a:cs typeface="Times New Roman" panose="02020603050405020304" pitchFamily="18" charset="0"/>
              </a:rPr>
              <a:t>value|upper</a:t>
            </a:r>
            <a:r>
              <a:rPr lang="en-US" sz="1800" dirty="0">
                <a:latin typeface="Times New Roman" panose="02020603050405020304" pitchFamily="18" charset="0"/>
                <a:cs typeface="Times New Roman" panose="02020603050405020304" pitchFamily="18" charset="0"/>
              </a:rPr>
              <a:t>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slice - </a:t>
            </a:r>
            <a:r>
              <a:rPr lang="en-US" sz="1800" dirty="0">
                <a:latin typeface="Times New Roman" panose="02020603050405020304" pitchFamily="18" charset="0"/>
                <a:cs typeface="Times New Roman" panose="02020603050405020304" pitchFamily="18" charset="0"/>
              </a:rPr>
              <a:t>It returns a slice of the list. Uses the same syntax as Python’s list slicing.</a:t>
            </a:r>
          </a:p>
          <a:p>
            <a:pPr marL="0" indent="0">
              <a:buNone/>
            </a:pPr>
            <a:r>
              <a:rPr lang="en-US" sz="1800" dirty="0">
                <a:latin typeface="Times New Roman" panose="02020603050405020304" pitchFamily="18" charset="0"/>
                <a:cs typeface="Times New Roman" panose="02020603050405020304" pitchFamily="18" charset="0"/>
              </a:rPr>
              <a:t>Example:- {{ </a:t>
            </a:r>
            <a:r>
              <a:rPr lang="en-US" sz="1800" dirty="0" err="1">
                <a:latin typeface="Times New Roman" panose="02020603050405020304" pitchFamily="18" charset="0"/>
                <a:cs typeface="Times New Roman" panose="02020603050405020304" pitchFamily="18" charset="0"/>
              </a:rPr>
              <a:t>some_list|slice</a:t>
            </a:r>
            <a:r>
              <a:rPr lang="en-US" sz="1800" dirty="0">
                <a:latin typeface="Times New Roman" panose="02020603050405020304" pitchFamily="18" charset="0"/>
                <a:cs typeface="Times New Roman" panose="02020603050405020304" pitchFamily="18" charset="0"/>
              </a:rPr>
              <a:t>:":2"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err="1">
                <a:latin typeface="Times New Roman" panose="02020603050405020304" pitchFamily="18" charset="0"/>
                <a:cs typeface="Times New Roman" panose="02020603050405020304" pitchFamily="18" charset="0"/>
              </a:rPr>
              <a:t>truncatechars</a:t>
            </a:r>
            <a:r>
              <a:rPr lang="en-US" sz="1800" b="1" dirty="0">
                <a:latin typeface="Times New Roman" panose="02020603050405020304" pitchFamily="18" charset="0"/>
                <a:cs typeface="Times New Roman" panose="02020603050405020304" pitchFamily="18" charset="0"/>
              </a:rPr>
              <a:t> - </a:t>
            </a:r>
            <a:r>
              <a:rPr lang="en-US" sz="1800" dirty="0">
                <a:latin typeface="Times New Roman" panose="02020603050405020304" pitchFamily="18" charset="0"/>
                <a:cs typeface="Times New Roman" panose="02020603050405020304" pitchFamily="18" charset="0"/>
              </a:rPr>
              <a:t>It truncates a string if it is longer than the specified number of characters. Truncated strings will end with a translatable ellipsis character (“…”).</a:t>
            </a:r>
          </a:p>
          <a:p>
            <a:pPr marL="0" indent="0">
              <a:buNone/>
            </a:pPr>
            <a:r>
              <a:rPr lang="en-US" sz="1800" dirty="0">
                <a:latin typeface="Times New Roman" panose="02020603050405020304" pitchFamily="18" charset="0"/>
                <a:cs typeface="Times New Roman" panose="02020603050405020304" pitchFamily="18" charset="0"/>
              </a:rPr>
              <a:t>Argument: Number of characters to truncate to</a:t>
            </a:r>
          </a:p>
          <a:p>
            <a:pPr marL="0" indent="0">
              <a:buNone/>
            </a:pPr>
            <a:r>
              <a:rPr lang="en-US" sz="1800" dirty="0">
                <a:latin typeface="Times New Roman" panose="02020603050405020304" pitchFamily="18" charset="0"/>
                <a:cs typeface="Times New Roman" panose="02020603050405020304" pitchFamily="18" charset="0"/>
              </a:rPr>
              <a:t>Example:- {{ value|truncatechars:7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err="1">
                <a:latin typeface="Times New Roman" panose="02020603050405020304" pitchFamily="18" charset="0"/>
                <a:cs typeface="Times New Roman" panose="02020603050405020304" pitchFamily="18" charset="0"/>
              </a:rPr>
              <a:t>truncatewords</a:t>
            </a:r>
            <a:r>
              <a:rPr lang="en-US" sz="1800" b="1" dirty="0">
                <a:latin typeface="Times New Roman" panose="02020603050405020304" pitchFamily="18" charset="0"/>
                <a:cs typeface="Times New Roman" panose="02020603050405020304" pitchFamily="18" charset="0"/>
              </a:rPr>
              <a:t> - </a:t>
            </a:r>
            <a:r>
              <a:rPr lang="en-US" sz="1800" dirty="0">
                <a:latin typeface="Times New Roman" panose="02020603050405020304" pitchFamily="18" charset="0"/>
                <a:cs typeface="Times New Roman" panose="02020603050405020304" pitchFamily="18" charset="0"/>
              </a:rPr>
              <a:t>It truncates a string after a certain number of words. Newlines within the string will be removed.</a:t>
            </a:r>
          </a:p>
          <a:p>
            <a:pPr marL="0" indent="0">
              <a:buNone/>
            </a:pPr>
            <a:r>
              <a:rPr lang="en-US" sz="1800" dirty="0">
                <a:latin typeface="Times New Roman" panose="02020603050405020304" pitchFamily="18" charset="0"/>
                <a:cs typeface="Times New Roman" panose="02020603050405020304" pitchFamily="18" charset="0"/>
              </a:rPr>
              <a:t>Argument: Number of words to truncate after</a:t>
            </a:r>
          </a:p>
          <a:p>
            <a:pPr marL="0" indent="0">
              <a:buNone/>
            </a:pPr>
            <a:r>
              <a:rPr lang="en-US" sz="1800" dirty="0">
                <a:latin typeface="Times New Roman" panose="02020603050405020304" pitchFamily="18" charset="0"/>
                <a:cs typeface="Times New Roman" panose="02020603050405020304" pitchFamily="18" charset="0"/>
              </a:rPr>
              <a:t>Example:- {{ value|truncatewords:2 }}</a:t>
            </a:r>
          </a:p>
          <a:p>
            <a:pPr marL="0" indent="0">
              <a:buNone/>
            </a:pPr>
            <a:endParaRPr lang="en-US" dirty="0"/>
          </a:p>
        </p:txBody>
      </p:sp>
    </p:spTree>
    <p:extLst>
      <p:ext uri="{BB962C8B-B14F-4D97-AF65-F5344CB8AC3E}">
        <p14:creationId xmlns:p14="http://schemas.microsoft.com/office/powerpoint/2010/main" val="161409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B7EE7-264B-4D47-9A09-2CCB8304C7A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E2DBD5B-56A0-4B2A-99D1-529B7F4DF6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1821993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81FE2-0B90-43D2-A048-5382B63D2ED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34958DA-D4C6-4AB8-86A2-71AFE475C0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399921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02017-A824-4375-A3A4-C68C1EBD531E}"/>
              </a:ext>
            </a:extLst>
          </p:cNvPr>
          <p:cNvSpPr>
            <a:spLocks noGrp="1"/>
          </p:cNvSpPr>
          <p:nvPr>
            <p:ph type="title"/>
          </p:nvPr>
        </p:nvSpPr>
        <p:spPr/>
        <p:txBody>
          <a:bodyPr/>
          <a:lstStyle/>
          <a:p>
            <a:r>
              <a:rPr lang="en-US" dirty="0"/>
              <a:t>Filter in </a:t>
            </a:r>
            <a:r>
              <a:rPr lang="en-US" dirty="0" err="1"/>
              <a:t>django</a:t>
            </a:r>
            <a:endParaRPr lang="en-US" dirty="0"/>
          </a:p>
        </p:txBody>
      </p:sp>
      <p:sp>
        <p:nvSpPr>
          <p:cNvPr id="3" name="Content Placeholder 2">
            <a:extLst>
              <a:ext uri="{FF2B5EF4-FFF2-40B4-BE49-F238E27FC236}">
                <a16:creationId xmlns:a16="http://schemas.microsoft.com/office/drawing/2014/main" id="{E82C3D87-1C0D-46D5-95AB-397CF3A87DE6}"/>
              </a:ext>
            </a:extLst>
          </p:cNvPr>
          <p:cNvSpPr>
            <a:spLocks noGrp="1"/>
          </p:cNvSpPr>
          <p:nvPr>
            <p:ph idx="1"/>
          </p:nvPr>
        </p:nvSpPr>
        <p:spPr/>
        <p:txBody>
          <a:bodyPr/>
          <a:lstStyle/>
          <a:p>
            <a:pPr marL="0" indent="0">
              <a:buNone/>
            </a:pPr>
            <a:r>
              <a:rPr lang="en-US" sz="1800" b="1" dirty="0">
                <a:latin typeface="Times New Roman" panose="02020603050405020304" pitchFamily="18" charset="0"/>
                <a:cs typeface="Times New Roman" panose="02020603050405020304" pitchFamily="18" charset="0"/>
              </a:rPr>
              <a:t>date – </a:t>
            </a:r>
            <a:r>
              <a:rPr lang="en-US" sz="1800" dirty="0">
                <a:latin typeface="Times New Roman" panose="02020603050405020304" pitchFamily="18" charset="0"/>
                <a:cs typeface="Times New Roman" panose="02020603050405020304" pitchFamily="18" charset="0"/>
              </a:rPr>
              <a:t>It formats a date according to the given format.</a:t>
            </a:r>
          </a:p>
          <a:p>
            <a:pPr marL="0" indent="0">
              <a:buNone/>
            </a:pPr>
            <a:r>
              <a:rPr lang="en-US" sz="1800" dirty="0">
                <a:latin typeface="Times New Roman" panose="02020603050405020304" pitchFamily="18" charset="0"/>
                <a:cs typeface="Times New Roman" panose="02020603050405020304" pitchFamily="18" charset="0"/>
              </a:rPr>
              <a:t>Example:- {{</a:t>
            </a:r>
            <a:r>
              <a:rPr lang="en-US" sz="1800" dirty="0" err="1">
                <a:latin typeface="Times New Roman" panose="02020603050405020304" pitchFamily="18" charset="0"/>
                <a:cs typeface="Times New Roman" panose="02020603050405020304" pitchFamily="18" charset="0"/>
              </a:rPr>
              <a:t>value|date</a:t>
            </a:r>
            <a:r>
              <a:rPr lang="en-US" sz="1800" dirty="0">
                <a:latin typeface="Times New Roman" panose="02020603050405020304" pitchFamily="18" charset="0"/>
                <a:cs typeface="Times New Roman" panose="02020603050405020304" pitchFamily="18" charset="0"/>
              </a:rPr>
              <a:t>:“D </a:t>
            </a:r>
            <a:r>
              <a:rPr lang="en-US" sz="1800" dirty="0" err="1">
                <a:latin typeface="Times New Roman" panose="02020603050405020304" pitchFamily="18" charset="0"/>
                <a:cs typeface="Times New Roman" panose="02020603050405020304" pitchFamily="18" charset="0"/>
              </a:rPr>
              <a:t>d</a:t>
            </a:r>
            <a:r>
              <a:rPr lang="en-US" sz="1800" dirty="0">
                <a:latin typeface="Times New Roman" panose="02020603050405020304" pitchFamily="18" charset="0"/>
                <a:cs typeface="Times New Roman" panose="02020603050405020304" pitchFamily="18" charset="0"/>
              </a:rPr>
              <a:t> M Y”}}</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latin typeface="Times New Roman" panose="02020603050405020304" pitchFamily="18" charset="0"/>
                <a:cs typeface="Times New Roman" panose="02020603050405020304" pitchFamily="18" charset="0"/>
              </a:rPr>
              <a:t>time – </a:t>
            </a:r>
            <a:r>
              <a:rPr lang="en-US" sz="1800" dirty="0">
                <a:latin typeface="Times New Roman" panose="02020603050405020304" pitchFamily="18" charset="0"/>
                <a:cs typeface="Times New Roman" panose="02020603050405020304" pitchFamily="18" charset="0"/>
              </a:rPr>
              <a:t>It formats a time according to the given format.</a:t>
            </a:r>
          </a:p>
          <a:p>
            <a:pPr marL="0" indent="0">
              <a:buNone/>
            </a:pPr>
            <a:r>
              <a:rPr lang="en-US" sz="1800" dirty="0">
                <a:latin typeface="Times New Roman" panose="02020603050405020304" pitchFamily="18" charset="0"/>
                <a:cs typeface="Times New Roman" panose="02020603050405020304" pitchFamily="18" charset="0"/>
              </a:rPr>
              <a:t>Example:- {{</a:t>
            </a:r>
            <a:r>
              <a:rPr lang="en-US" sz="1800" dirty="0" err="1">
                <a:latin typeface="Times New Roman" panose="02020603050405020304" pitchFamily="18" charset="0"/>
                <a:cs typeface="Times New Roman" panose="02020603050405020304" pitchFamily="18" charset="0"/>
              </a:rPr>
              <a:t>value|time</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H:i</a:t>
            </a:r>
            <a:r>
              <a:rPr lang="en-US" sz="1800" dirty="0">
                <a:latin typeface="Times New Roman" panose="02020603050405020304" pitchFamily="18" charset="0"/>
                <a:cs typeface="Times New Roman" panose="02020603050405020304" pitchFamily="18" charset="0"/>
              </a:rPr>
              <a:t>”}}</a:t>
            </a:r>
          </a:p>
          <a:p>
            <a:pPr marL="0" indent="0">
              <a:buNone/>
            </a:pPr>
            <a:endParaRPr lang="en-US" dirty="0"/>
          </a:p>
        </p:txBody>
      </p:sp>
    </p:spTree>
    <p:extLst>
      <p:ext uri="{BB962C8B-B14F-4D97-AF65-F5344CB8AC3E}">
        <p14:creationId xmlns:p14="http://schemas.microsoft.com/office/powerpoint/2010/main" val="1783286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7B3F-D784-4F6C-A4DC-1121C080E6B4}"/>
              </a:ext>
            </a:extLst>
          </p:cNvPr>
          <p:cNvSpPr>
            <a:spLocks noGrp="1"/>
          </p:cNvSpPr>
          <p:nvPr>
            <p:ph type="title"/>
          </p:nvPr>
        </p:nvSpPr>
        <p:spPr/>
        <p:txBody>
          <a:bodyPr/>
          <a:lstStyle/>
          <a:p>
            <a:r>
              <a:rPr lang="en-US" dirty="0"/>
              <a:t>Date filter</a:t>
            </a:r>
          </a:p>
        </p:txBody>
      </p:sp>
      <p:pic>
        <p:nvPicPr>
          <p:cNvPr id="7" name="Content Placeholder 6">
            <a:extLst>
              <a:ext uri="{FF2B5EF4-FFF2-40B4-BE49-F238E27FC236}">
                <a16:creationId xmlns:a16="http://schemas.microsoft.com/office/drawing/2014/main" id="{E00192AB-7D7E-4705-8112-98BF5172A000}"/>
              </a:ext>
            </a:extLst>
          </p:cNvPr>
          <p:cNvPicPr>
            <a:picLocks noGrp="1" noChangeAspect="1"/>
          </p:cNvPicPr>
          <p:nvPr>
            <p:ph idx="1"/>
          </p:nvPr>
        </p:nvPicPr>
        <p:blipFill>
          <a:blip r:embed="rId2"/>
          <a:stretch>
            <a:fillRect/>
          </a:stretch>
        </p:blipFill>
        <p:spPr>
          <a:xfrm>
            <a:off x="825551" y="2471826"/>
            <a:ext cx="10540898" cy="3097036"/>
          </a:xfrm>
        </p:spPr>
      </p:pic>
    </p:spTree>
    <p:extLst>
      <p:ext uri="{BB962C8B-B14F-4D97-AF65-F5344CB8AC3E}">
        <p14:creationId xmlns:p14="http://schemas.microsoft.com/office/powerpoint/2010/main" val="327670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7B3F-D784-4F6C-A4DC-1121C080E6B4}"/>
              </a:ext>
            </a:extLst>
          </p:cNvPr>
          <p:cNvSpPr>
            <a:spLocks noGrp="1"/>
          </p:cNvSpPr>
          <p:nvPr>
            <p:ph type="title"/>
          </p:nvPr>
        </p:nvSpPr>
        <p:spPr/>
        <p:txBody>
          <a:bodyPr/>
          <a:lstStyle/>
          <a:p>
            <a:r>
              <a:rPr lang="en-US" dirty="0"/>
              <a:t>week filter</a:t>
            </a:r>
          </a:p>
        </p:txBody>
      </p:sp>
      <p:pic>
        <p:nvPicPr>
          <p:cNvPr id="5" name="Content Placeholder 4">
            <a:extLst>
              <a:ext uri="{FF2B5EF4-FFF2-40B4-BE49-F238E27FC236}">
                <a16:creationId xmlns:a16="http://schemas.microsoft.com/office/drawing/2014/main" id="{A108E169-DEB9-4412-8FB9-5CDB713EA2F4}"/>
              </a:ext>
            </a:extLst>
          </p:cNvPr>
          <p:cNvPicPr>
            <a:picLocks noGrp="1" noChangeAspect="1"/>
          </p:cNvPicPr>
          <p:nvPr>
            <p:ph idx="1"/>
          </p:nvPr>
        </p:nvPicPr>
        <p:blipFill>
          <a:blip r:embed="rId2"/>
          <a:stretch>
            <a:fillRect/>
          </a:stretch>
        </p:blipFill>
        <p:spPr>
          <a:xfrm>
            <a:off x="825551" y="3447270"/>
            <a:ext cx="10540898" cy="1146147"/>
          </a:xfrm>
          <a:prstGeom prst="rect">
            <a:avLst/>
          </a:prstGeom>
        </p:spPr>
      </p:pic>
    </p:spTree>
    <p:extLst>
      <p:ext uri="{BB962C8B-B14F-4D97-AF65-F5344CB8AC3E}">
        <p14:creationId xmlns:p14="http://schemas.microsoft.com/office/powerpoint/2010/main" val="97701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7B3F-D784-4F6C-A4DC-1121C080E6B4}"/>
              </a:ext>
            </a:extLst>
          </p:cNvPr>
          <p:cNvSpPr>
            <a:spLocks noGrp="1"/>
          </p:cNvSpPr>
          <p:nvPr>
            <p:ph type="title"/>
          </p:nvPr>
        </p:nvSpPr>
        <p:spPr/>
        <p:txBody>
          <a:bodyPr/>
          <a:lstStyle/>
          <a:p>
            <a:r>
              <a:rPr lang="en-US" dirty="0"/>
              <a:t>month filter</a:t>
            </a:r>
          </a:p>
        </p:txBody>
      </p:sp>
      <p:pic>
        <p:nvPicPr>
          <p:cNvPr id="10" name="Content Placeholder 9">
            <a:extLst>
              <a:ext uri="{FF2B5EF4-FFF2-40B4-BE49-F238E27FC236}">
                <a16:creationId xmlns:a16="http://schemas.microsoft.com/office/drawing/2014/main" id="{CDE2157D-9984-439F-AE26-099020F0FE43}"/>
              </a:ext>
            </a:extLst>
          </p:cNvPr>
          <p:cNvPicPr>
            <a:picLocks noGrp="1" noChangeAspect="1"/>
          </p:cNvPicPr>
          <p:nvPr>
            <p:ph idx="1"/>
          </p:nvPr>
        </p:nvPicPr>
        <p:blipFill>
          <a:blip r:embed="rId2"/>
          <a:stretch>
            <a:fillRect/>
          </a:stretch>
        </p:blipFill>
        <p:spPr>
          <a:xfrm>
            <a:off x="1256065" y="2181225"/>
            <a:ext cx="9679869" cy="3678238"/>
          </a:xfrm>
        </p:spPr>
      </p:pic>
    </p:spTree>
    <p:extLst>
      <p:ext uri="{BB962C8B-B14F-4D97-AF65-F5344CB8AC3E}">
        <p14:creationId xmlns:p14="http://schemas.microsoft.com/office/powerpoint/2010/main" val="178082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7B3F-D784-4F6C-A4DC-1121C080E6B4}"/>
              </a:ext>
            </a:extLst>
          </p:cNvPr>
          <p:cNvSpPr>
            <a:spLocks noGrp="1"/>
          </p:cNvSpPr>
          <p:nvPr>
            <p:ph type="title"/>
          </p:nvPr>
        </p:nvSpPr>
        <p:spPr/>
        <p:txBody>
          <a:bodyPr/>
          <a:lstStyle/>
          <a:p>
            <a:r>
              <a:rPr lang="en-US" dirty="0"/>
              <a:t>year filter</a:t>
            </a:r>
          </a:p>
        </p:txBody>
      </p:sp>
      <p:pic>
        <p:nvPicPr>
          <p:cNvPr id="6" name="Content Placeholder 5">
            <a:extLst>
              <a:ext uri="{FF2B5EF4-FFF2-40B4-BE49-F238E27FC236}">
                <a16:creationId xmlns:a16="http://schemas.microsoft.com/office/drawing/2014/main" id="{103D1E32-9C27-4776-84A5-27D9CE2D43FA}"/>
              </a:ext>
            </a:extLst>
          </p:cNvPr>
          <p:cNvPicPr>
            <a:picLocks noGrp="1" noChangeAspect="1"/>
          </p:cNvPicPr>
          <p:nvPr>
            <p:ph idx="1"/>
          </p:nvPr>
        </p:nvPicPr>
        <p:blipFill>
          <a:blip r:embed="rId2"/>
          <a:stretch>
            <a:fillRect/>
          </a:stretch>
        </p:blipFill>
        <p:spPr>
          <a:xfrm>
            <a:off x="825551" y="2755314"/>
            <a:ext cx="10540898" cy="2530059"/>
          </a:xfrm>
        </p:spPr>
      </p:pic>
    </p:spTree>
    <p:extLst>
      <p:ext uri="{BB962C8B-B14F-4D97-AF65-F5344CB8AC3E}">
        <p14:creationId xmlns:p14="http://schemas.microsoft.com/office/powerpoint/2010/main" val="96534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7B3F-D784-4F6C-A4DC-1121C080E6B4}"/>
              </a:ext>
            </a:extLst>
          </p:cNvPr>
          <p:cNvSpPr>
            <a:spLocks noGrp="1"/>
          </p:cNvSpPr>
          <p:nvPr>
            <p:ph type="title"/>
          </p:nvPr>
        </p:nvSpPr>
        <p:spPr/>
        <p:txBody>
          <a:bodyPr/>
          <a:lstStyle/>
          <a:p>
            <a:r>
              <a:rPr lang="en-US" dirty="0"/>
              <a:t>time filter</a:t>
            </a:r>
          </a:p>
        </p:txBody>
      </p:sp>
      <p:pic>
        <p:nvPicPr>
          <p:cNvPr id="7" name="Content Placeholder 6">
            <a:extLst>
              <a:ext uri="{FF2B5EF4-FFF2-40B4-BE49-F238E27FC236}">
                <a16:creationId xmlns:a16="http://schemas.microsoft.com/office/drawing/2014/main" id="{B0EA06D8-0FD3-414D-B9C9-A54526918838}"/>
              </a:ext>
            </a:extLst>
          </p:cNvPr>
          <p:cNvPicPr>
            <a:picLocks noGrp="1" noChangeAspect="1"/>
          </p:cNvPicPr>
          <p:nvPr>
            <p:ph idx="1"/>
          </p:nvPr>
        </p:nvPicPr>
        <p:blipFill>
          <a:blip r:embed="rId2"/>
          <a:stretch>
            <a:fillRect/>
          </a:stretch>
        </p:blipFill>
        <p:spPr>
          <a:xfrm>
            <a:off x="2831281" y="2181225"/>
            <a:ext cx="6529438" cy="3678238"/>
          </a:xfrm>
        </p:spPr>
      </p:pic>
    </p:spTree>
    <p:extLst>
      <p:ext uri="{BB962C8B-B14F-4D97-AF65-F5344CB8AC3E}">
        <p14:creationId xmlns:p14="http://schemas.microsoft.com/office/powerpoint/2010/main" val="82683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7B3F-D784-4F6C-A4DC-1121C080E6B4}"/>
              </a:ext>
            </a:extLst>
          </p:cNvPr>
          <p:cNvSpPr>
            <a:spLocks noGrp="1"/>
          </p:cNvSpPr>
          <p:nvPr>
            <p:ph type="title"/>
          </p:nvPr>
        </p:nvSpPr>
        <p:spPr/>
        <p:txBody>
          <a:bodyPr/>
          <a:lstStyle/>
          <a:p>
            <a:r>
              <a:rPr lang="en-US" dirty="0" err="1"/>
              <a:t>timezone</a:t>
            </a:r>
            <a:r>
              <a:rPr lang="en-US" dirty="0"/>
              <a:t> filter</a:t>
            </a:r>
          </a:p>
        </p:txBody>
      </p:sp>
      <p:pic>
        <p:nvPicPr>
          <p:cNvPr id="6" name="Content Placeholder 5">
            <a:extLst>
              <a:ext uri="{FF2B5EF4-FFF2-40B4-BE49-F238E27FC236}">
                <a16:creationId xmlns:a16="http://schemas.microsoft.com/office/drawing/2014/main" id="{28C153DB-3091-43A6-ACBC-4AF3E806555F}"/>
              </a:ext>
            </a:extLst>
          </p:cNvPr>
          <p:cNvPicPr>
            <a:picLocks noGrp="1" noChangeAspect="1"/>
          </p:cNvPicPr>
          <p:nvPr>
            <p:ph idx="1"/>
          </p:nvPr>
        </p:nvPicPr>
        <p:blipFill>
          <a:blip r:embed="rId2"/>
          <a:stretch>
            <a:fillRect/>
          </a:stretch>
        </p:blipFill>
        <p:spPr>
          <a:xfrm>
            <a:off x="825551" y="2435246"/>
            <a:ext cx="10540898" cy="3170195"/>
          </a:xfrm>
        </p:spPr>
      </p:pic>
    </p:spTree>
    <p:extLst>
      <p:ext uri="{BB962C8B-B14F-4D97-AF65-F5344CB8AC3E}">
        <p14:creationId xmlns:p14="http://schemas.microsoft.com/office/powerpoint/2010/main" val="921976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C207D300-B663-40A8-BF1C-7B921CFD3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18213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7B3F-D784-4F6C-A4DC-1121C080E6B4}"/>
              </a:ext>
            </a:extLst>
          </p:cNvPr>
          <p:cNvSpPr>
            <a:spLocks noGrp="1"/>
          </p:cNvSpPr>
          <p:nvPr>
            <p:ph type="title"/>
          </p:nvPr>
        </p:nvSpPr>
        <p:spPr/>
        <p:txBody>
          <a:bodyPr/>
          <a:lstStyle/>
          <a:p>
            <a:r>
              <a:rPr lang="en-US" dirty="0" err="1"/>
              <a:t>Predifine</a:t>
            </a:r>
            <a:r>
              <a:rPr lang="en-US" dirty="0"/>
              <a:t> format </a:t>
            </a:r>
          </a:p>
        </p:txBody>
      </p:sp>
      <p:pic>
        <p:nvPicPr>
          <p:cNvPr id="7" name="Content Placeholder 6">
            <a:extLst>
              <a:ext uri="{FF2B5EF4-FFF2-40B4-BE49-F238E27FC236}">
                <a16:creationId xmlns:a16="http://schemas.microsoft.com/office/drawing/2014/main" id="{E05885AC-E799-462D-97A5-D42B3EE97209}"/>
              </a:ext>
            </a:extLst>
          </p:cNvPr>
          <p:cNvPicPr>
            <a:picLocks noGrp="1" noChangeAspect="1"/>
          </p:cNvPicPr>
          <p:nvPr>
            <p:ph idx="1"/>
          </p:nvPr>
        </p:nvPicPr>
        <p:blipFill>
          <a:blip r:embed="rId2"/>
          <a:stretch>
            <a:fillRect/>
          </a:stretch>
        </p:blipFill>
        <p:spPr>
          <a:xfrm>
            <a:off x="825551" y="2843714"/>
            <a:ext cx="10540898" cy="2353260"/>
          </a:xfrm>
        </p:spPr>
      </p:pic>
    </p:spTree>
    <p:extLst>
      <p:ext uri="{BB962C8B-B14F-4D97-AF65-F5344CB8AC3E}">
        <p14:creationId xmlns:p14="http://schemas.microsoft.com/office/powerpoint/2010/main" val="23782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F56A-239D-4FAD-912B-B4BFFCE0FE2B}"/>
              </a:ext>
            </a:extLst>
          </p:cNvPr>
          <p:cNvSpPr>
            <a:spLocks noGrp="1"/>
          </p:cNvSpPr>
          <p:nvPr>
            <p:ph type="title"/>
          </p:nvPr>
        </p:nvSpPr>
        <p:spPr/>
        <p:txBody>
          <a:bodyPr/>
          <a:lstStyle/>
          <a:p>
            <a:r>
              <a:rPr lang="en-US" dirty="0"/>
              <a:t>Float filter </a:t>
            </a:r>
          </a:p>
        </p:txBody>
      </p:sp>
      <p:pic>
        <p:nvPicPr>
          <p:cNvPr id="5" name="Content Placeholder 4">
            <a:extLst>
              <a:ext uri="{FF2B5EF4-FFF2-40B4-BE49-F238E27FC236}">
                <a16:creationId xmlns:a16="http://schemas.microsoft.com/office/drawing/2014/main" id="{599DE0C3-0537-465C-95F6-90E91751A2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8943" y="2181225"/>
            <a:ext cx="7954113" cy="3678238"/>
          </a:xfrm>
        </p:spPr>
      </p:pic>
    </p:spTree>
    <p:extLst>
      <p:ext uri="{BB962C8B-B14F-4D97-AF65-F5344CB8AC3E}">
        <p14:creationId xmlns:p14="http://schemas.microsoft.com/office/powerpoint/2010/main" val="320535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F56A-239D-4FAD-912B-B4BFFCE0FE2B}"/>
              </a:ext>
            </a:extLst>
          </p:cNvPr>
          <p:cNvSpPr>
            <a:spLocks noGrp="1"/>
          </p:cNvSpPr>
          <p:nvPr>
            <p:ph type="title"/>
          </p:nvPr>
        </p:nvSpPr>
        <p:spPr/>
        <p:txBody>
          <a:bodyPr/>
          <a:lstStyle/>
          <a:p>
            <a:r>
              <a:rPr lang="en-US" dirty="0"/>
              <a:t>If Tag in </a:t>
            </a:r>
            <a:r>
              <a:rPr lang="en-US" dirty="0" err="1"/>
              <a:t>django</a:t>
            </a:r>
            <a:r>
              <a:rPr lang="en-US" dirty="0"/>
              <a:t> </a:t>
            </a:r>
          </a:p>
        </p:txBody>
      </p:sp>
      <p:sp>
        <p:nvSpPr>
          <p:cNvPr id="4" name="Content Placeholder 3">
            <a:extLst>
              <a:ext uri="{FF2B5EF4-FFF2-40B4-BE49-F238E27FC236}">
                <a16:creationId xmlns:a16="http://schemas.microsoft.com/office/drawing/2014/main" id="{A7AF6EB9-0A49-4C94-B71B-79FCC5EEA5DB}"/>
              </a:ext>
            </a:extLst>
          </p:cNvPr>
          <p:cNvSpPr>
            <a:spLocks noGrp="1"/>
          </p:cNvSpPr>
          <p:nvPr>
            <p:ph idx="1"/>
          </p:nvPr>
        </p:nvSpPr>
        <p:spPr>
          <a:xfrm>
            <a:off x="519048" y="2633257"/>
            <a:ext cx="11029615" cy="3678303"/>
          </a:xfrm>
        </p:spPr>
        <p:txBody>
          <a:bodyPr/>
          <a:lstStyle/>
          <a:p>
            <a:pPr marL="0" indent="0">
              <a:buNone/>
            </a:pPr>
            <a:r>
              <a:rPr lang="en-US" sz="1800" dirty="0">
                <a:latin typeface="Times New Roman" panose="02020603050405020304" pitchFamily="18" charset="0"/>
                <a:cs typeface="Times New Roman" panose="02020603050405020304" pitchFamily="18" charset="0"/>
              </a:rPr>
              <a:t>{% if %} tag - The {% if %} tag evaluates a variable, and if that variable is “true” (i.e. exists, is not empty, and is not a false </a:t>
            </a:r>
            <a:r>
              <a:rPr lang="en-US" sz="1800" dirty="0" err="1">
                <a:latin typeface="Times New Roman" panose="02020603050405020304" pitchFamily="18" charset="0"/>
                <a:cs typeface="Times New Roman" panose="02020603050405020304" pitchFamily="18" charset="0"/>
              </a:rPr>
              <a:t>boolean</a:t>
            </a:r>
            <a:r>
              <a:rPr lang="en-US" sz="1800" dirty="0">
                <a:latin typeface="Times New Roman" panose="02020603050405020304" pitchFamily="18" charset="0"/>
                <a:cs typeface="Times New Roman" panose="02020603050405020304" pitchFamily="18" charset="0"/>
              </a:rPr>
              <a:t> value). </a:t>
            </a:r>
          </a:p>
          <a:p>
            <a:pPr marL="0" indent="0">
              <a:buNone/>
            </a:pPr>
            <a:r>
              <a:rPr lang="en-US" sz="1800" dirty="0">
                <a:latin typeface="Times New Roman" panose="02020603050405020304" pitchFamily="18" charset="0"/>
                <a:cs typeface="Times New Roman" panose="02020603050405020304" pitchFamily="18" charset="0"/>
              </a:rPr>
              <a:t>Syntax:- </a:t>
            </a:r>
          </a:p>
          <a:p>
            <a:pPr marL="0" indent="0">
              <a:buNone/>
            </a:pPr>
            <a:r>
              <a:rPr lang="en-US" sz="3600" b="1" dirty="0">
                <a:solidFill>
                  <a:srgbClr val="00B050"/>
                </a:solidFill>
                <a:latin typeface="Times New Roman" panose="02020603050405020304" pitchFamily="18" charset="0"/>
                <a:cs typeface="Times New Roman" panose="02020603050405020304" pitchFamily="18" charset="0"/>
              </a:rPr>
              <a:t>{% if variable %}</a:t>
            </a:r>
          </a:p>
          <a:p>
            <a:pPr marL="0" indent="0">
              <a:buNone/>
            </a:pPr>
            <a:r>
              <a:rPr lang="en-US" sz="3600" b="1" dirty="0">
                <a:solidFill>
                  <a:srgbClr val="00B050"/>
                </a:solidFill>
                <a:latin typeface="Times New Roman" panose="02020603050405020304" pitchFamily="18" charset="0"/>
                <a:cs typeface="Times New Roman" panose="02020603050405020304" pitchFamily="18" charset="0"/>
              </a:rPr>
              <a:t>	…………..</a:t>
            </a:r>
          </a:p>
          <a:p>
            <a:pPr marL="0" indent="0">
              <a:buNone/>
            </a:pPr>
            <a:r>
              <a:rPr lang="en-US" sz="3600" b="1" dirty="0">
                <a:solidFill>
                  <a:srgbClr val="00B050"/>
                </a:solidFill>
                <a:latin typeface="Times New Roman" panose="02020603050405020304" pitchFamily="18" charset="0"/>
                <a:cs typeface="Times New Roman" panose="02020603050405020304" pitchFamily="18" charset="0"/>
              </a:rPr>
              <a:t>{% endif %}</a:t>
            </a:r>
          </a:p>
          <a:p>
            <a:pPr marL="0" indent="0">
              <a:buNone/>
            </a:pPr>
            <a:endParaRPr lang="en-US" sz="3600" b="1" dirty="0">
              <a:solidFill>
                <a:srgbClr val="00B05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7895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F56A-239D-4FAD-912B-B4BFFCE0FE2B}"/>
              </a:ext>
            </a:extLst>
          </p:cNvPr>
          <p:cNvSpPr>
            <a:spLocks noGrp="1"/>
          </p:cNvSpPr>
          <p:nvPr>
            <p:ph type="title"/>
          </p:nvPr>
        </p:nvSpPr>
        <p:spPr/>
        <p:txBody>
          <a:bodyPr/>
          <a:lstStyle/>
          <a:p>
            <a:r>
              <a:rPr lang="en-US" dirty="0"/>
              <a:t>Else Tag in </a:t>
            </a:r>
            <a:r>
              <a:rPr lang="en-US" dirty="0" err="1"/>
              <a:t>django</a:t>
            </a:r>
            <a:r>
              <a:rPr lang="en-US" dirty="0"/>
              <a:t> </a:t>
            </a:r>
          </a:p>
        </p:txBody>
      </p:sp>
      <p:sp>
        <p:nvSpPr>
          <p:cNvPr id="4" name="Content Placeholder 3">
            <a:extLst>
              <a:ext uri="{FF2B5EF4-FFF2-40B4-BE49-F238E27FC236}">
                <a16:creationId xmlns:a16="http://schemas.microsoft.com/office/drawing/2014/main" id="{A7AF6EB9-0A49-4C94-B71B-79FCC5EEA5DB}"/>
              </a:ext>
            </a:extLst>
          </p:cNvPr>
          <p:cNvSpPr>
            <a:spLocks noGrp="1"/>
          </p:cNvSpPr>
          <p:nvPr>
            <p:ph idx="1"/>
          </p:nvPr>
        </p:nvSpPr>
        <p:spPr>
          <a:xfrm>
            <a:off x="519048" y="2633257"/>
            <a:ext cx="11029615" cy="3678303"/>
          </a:xfrm>
        </p:spPr>
        <p:txBody>
          <a:bodyPr>
            <a:normAutofit fontScale="92500" lnSpcReduction="20000"/>
          </a:bodyPr>
          <a:lstStyle/>
          <a:p>
            <a:pPr marL="0" indent="0">
              <a:buNone/>
            </a:pPr>
            <a:endParaRPr lang="en-US" sz="3600" b="1" dirty="0">
              <a:solidFill>
                <a:srgbClr val="00B050"/>
              </a:solidFill>
              <a:latin typeface="Times New Roman" panose="02020603050405020304" pitchFamily="18" charset="0"/>
              <a:cs typeface="Times New Roman" panose="02020603050405020304" pitchFamily="18" charset="0"/>
            </a:endParaRPr>
          </a:p>
          <a:p>
            <a:pPr marL="0" indent="0">
              <a:buNone/>
            </a:pPr>
            <a:r>
              <a:rPr lang="en-US" sz="3600" b="1" dirty="0">
                <a:solidFill>
                  <a:srgbClr val="00B050"/>
                </a:solidFill>
                <a:latin typeface="Times New Roman" panose="02020603050405020304" pitchFamily="18" charset="0"/>
                <a:cs typeface="Times New Roman" panose="02020603050405020304" pitchFamily="18" charset="0"/>
              </a:rPr>
              <a:t>{% if variable %}</a:t>
            </a:r>
          </a:p>
          <a:p>
            <a:pPr marL="0" indent="0">
              <a:buNone/>
            </a:pPr>
            <a:r>
              <a:rPr lang="en-US" sz="3600" b="1" dirty="0">
                <a:solidFill>
                  <a:srgbClr val="00B050"/>
                </a:solidFill>
                <a:latin typeface="Times New Roman" panose="02020603050405020304" pitchFamily="18" charset="0"/>
                <a:cs typeface="Times New Roman" panose="02020603050405020304" pitchFamily="18" charset="0"/>
              </a:rPr>
              <a:t>	…………..</a:t>
            </a:r>
          </a:p>
          <a:p>
            <a:pPr marL="0" indent="0">
              <a:buNone/>
            </a:pPr>
            <a:r>
              <a:rPr lang="en-US" sz="3600" b="1" dirty="0">
                <a:solidFill>
                  <a:srgbClr val="00B050"/>
                </a:solidFill>
                <a:latin typeface="Times New Roman" panose="02020603050405020304" pitchFamily="18" charset="0"/>
                <a:cs typeface="Times New Roman" panose="02020603050405020304" pitchFamily="18" charset="0"/>
              </a:rPr>
              <a:t>{% else %}</a:t>
            </a:r>
          </a:p>
          <a:p>
            <a:pPr marL="0" indent="0">
              <a:buNone/>
            </a:pPr>
            <a:r>
              <a:rPr lang="en-US" sz="3600" b="1" dirty="0">
                <a:solidFill>
                  <a:srgbClr val="00B050"/>
                </a:solidFill>
                <a:latin typeface="Times New Roman" panose="02020603050405020304" pitchFamily="18" charset="0"/>
                <a:cs typeface="Times New Roman" panose="02020603050405020304" pitchFamily="18" charset="0"/>
              </a:rPr>
              <a:t>	…………..</a:t>
            </a:r>
          </a:p>
          <a:p>
            <a:pPr marL="0" indent="0">
              <a:buNone/>
            </a:pPr>
            <a:r>
              <a:rPr lang="en-US" sz="3600" b="1" dirty="0">
                <a:solidFill>
                  <a:srgbClr val="00B050"/>
                </a:solidFill>
                <a:latin typeface="Times New Roman" panose="02020603050405020304" pitchFamily="18" charset="0"/>
                <a:cs typeface="Times New Roman" panose="02020603050405020304" pitchFamily="18" charset="0"/>
              </a:rPr>
              <a:t>{% endif %}</a:t>
            </a:r>
          </a:p>
          <a:p>
            <a:pPr marL="0" indent="0">
              <a:buNone/>
            </a:pPr>
            <a:endParaRPr lang="en-US" sz="3600" b="1" dirty="0">
              <a:solidFill>
                <a:srgbClr val="00B050"/>
              </a:solidFill>
              <a:latin typeface="Times New Roman" panose="02020603050405020304" pitchFamily="18" charset="0"/>
              <a:cs typeface="Times New Roman" panose="02020603050405020304" pitchFamily="18" charset="0"/>
            </a:endParaRPr>
          </a:p>
          <a:p>
            <a:pPr marL="0" indent="0">
              <a:buNone/>
            </a:pPr>
            <a:endParaRPr lang="en-US" sz="3600" b="1" dirty="0">
              <a:solidFill>
                <a:srgbClr val="00B05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766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F56A-239D-4FAD-912B-B4BFFCE0FE2B}"/>
              </a:ext>
            </a:extLst>
          </p:cNvPr>
          <p:cNvSpPr>
            <a:spLocks noGrp="1"/>
          </p:cNvSpPr>
          <p:nvPr>
            <p:ph type="title"/>
          </p:nvPr>
        </p:nvSpPr>
        <p:spPr/>
        <p:txBody>
          <a:bodyPr/>
          <a:lstStyle/>
          <a:p>
            <a:r>
              <a:rPr lang="en-US" dirty="0"/>
              <a:t>For loop Tag in </a:t>
            </a:r>
            <a:r>
              <a:rPr lang="en-US" dirty="0" err="1"/>
              <a:t>django</a:t>
            </a:r>
            <a:r>
              <a:rPr lang="en-US" dirty="0"/>
              <a:t> </a:t>
            </a:r>
          </a:p>
        </p:txBody>
      </p:sp>
      <p:sp>
        <p:nvSpPr>
          <p:cNvPr id="4" name="Content Placeholder 3">
            <a:extLst>
              <a:ext uri="{FF2B5EF4-FFF2-40B4-BE49-F238E27FC236}">
                <a16:creationId xmlns:a16="http://schemas.microsoft.com/office/drawing/2014/main" id="{A7AF6EB9-0A49-4C94-B71B-79FCC5EEA5DB}"/>
              </a:ext>
            </a:extLst>
          </p:cNvPr>
          <p:cNvSpPr>
            <a:spLocks noGrp="1"/>
          </p:cNvSpPr>
          <p:nvPr>
            <p:ph idx="1"/>
          </p:nvPr>
        </p:nvSpPr>
        <p:spPr>
          <a:xfrm>
            <a:off x="519048" y="2633257"/>
            <a:ext cx="11029615" cy="3678303"/>
          </a:xfrm>
        </p:spPr>
        <p:txBody>
          <a:bodyPr>
            <a:normAutofit/>
          </a:bodyPr>
          <a:lstStyle/>
          <a:p>
            <a:pPr marL="0" indent="0">
              <a:buNone/>
            </a:pPr>
            <a:endParaRPr lang="en-US" sz="3600" b="1" dirty="0">
              <a:solidFill>
                <a:srgbClr val="00B050"/>
              </a:solidFill>
              <a:latin typeface="Times New Roman" panose="02020603050405020304" pitchFamily="18" charset="0"/>
              <a:cs typeface="Times New Roman" panose="02020603050405020304" pitchFamily="18" charset="0"/>
            </a:endParaRPr>
          </a:p>
          <a:p>
            <a:pPr marL="0" indent="0">
              <a:buNone/>
            </a:pPr>
            <a:r>
              <a:rPr lang="en-US" sz="3600" b="1" dirty="0">
                <a:solidFill>
                  <a:srgbClr val="00B050"/>
                </a:solidFill>
                <a:latin typeface="Times New Roman" panose="02020603050405020304" pitchFamily="18" charset="0"/>
                <a:cs typeface="Times New Roman" panose="02020603050405020304" pitchFamily="18" charset="0"/>
              </a:rPr>
              <a:t>{% for variable in variables %}</a:t>
            </a:r>
          </a:p>
          <a:p>
            <a:pPr marL="0" indent="0">
              <a:buNone/>
            </a:pPr>
            <a:r>
              <a:rPr lang="en-US" sz="3600" b="1" dirty="0">
                <a:solidFill>
                  <a:srgbClr val="00B050"/>
                </a:solidFill>
                <a:latin typeface="Times New Roman" panose="02020603050405020304" pitchFamily="18" charset="0"/>
                <a:cs typeface="Times New Roman" panose="02020603050405020304" pitchFamily="18" charset="0"/>
              </a:rPr>
              <a:t>    {{ variable }}</a:t>
            </a:r>
          </a:p>
          <a:p>
            <a:pPr marL="0" indent="0">
              <a:buNone/>
            </a:pPr>
            <a:r>
              <a:rPr lang="en-US" sz="3600" b="1" dirty="0">
                <a:solidFill>
                  <a:srgbClr val="00B050"/>
                </a:solidFill>
                <a:latin typeface="Times New Roman" panose="02020603050405020304" pitchFamily="18" charset="0"/>
                <a:cs typeface="Times New Roman" panose="02020603050405020304" pitchFamily="18" charset="0"/>
              </a:rPr>
              <a:t>{% </a:t>
            </a:r>
            <a:r>
              <a:rPr lang="en-US" sz="3600" b="1" dirty="0" err="1">
                <a:solidFill>
                  <a:srgbClr val="00B050"/>
                </a:solidFill>
                <a:latin typeface="Times New Roman" panose="02020603050405020304" pitchFamily="18" charset="0"/>
                <a:cs typeface="Times New Roman" panose="02020603050405020304" pitchFamily="18" charset="0"/>
              </a:rPr>
              <a:t>endfor</a:t>
            </a:r>
            <a:r>
              <a:rPr lang="en-US" sz="3600" b="1" dirty="0">
                <a:solidFill>
                  <a:srgbClr val="00B050"/>
                </a:solidFill>
                <a:latin typeface="Times New Roman" panose="02020603050405020304" pitchFamily="18" charset="0"/>
                <a:cs typeface="Times New Roman" panose="02020603050405020304" pitchFamily="18" charset="0"/>
              </a:rPr>
              <a:t> %}</a:t>
            </a:r>
          </a:p>
          <a:p>
            <a:pPr marL="0" indent="0">
              <a:buNone/>
            </a:pPr>
            <a:endParaRPr lang="en-US" sz="3600" b="1" dirty="0">
              <a:solidFill>
                <a:srgbClr val="00B050"/>
              </a:solidFill>
              <a:latin typeface="Times New Roman" panose="02020603050405020304" pitchFamily="18" charset="0"/>
              <a:cs typeface="Times New Roman" panose="02020603050405020304" pitchFamily="18" charset="0"/>
            </a:endParaRPr>
          </a:p>
          <a:p>
            <a:pPr marL="0" indent="0">
              <a:buNone/>
            </a:pPr>
            <a:endParaRPr lang="en-US" sz="3600" b="1" dirty="0">
              <a:solidFill>
                <a:srgbClr val="00B050"/>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59705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B5CEDA-91DB-4878-AE6D-380E22712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584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5FDD4-BB9D-4109-8E1C-C15AE7328E9F}"/>
              </a:ext>
            </a:extLst>
          </p:cNvPr>
          <p:cNvSpPr>
            <a:spLocks noGrp="1"/>
          </p:cNvSpPr>
          <p:nvPr>
            <p:ph type="title"/>
          </p:nvPr>
        </p:nvSpPr>
        <p:spPr/>
        <p:txBody>
          <a:bodyPr/>
          <a:lstStyle/>
          <a:p>
            <a:r>
              <a:rPr lang="en-US" dirty="0"/>
              <a:t>Static file in </a:t>
            </a:r>
            <a:r>
              <a:rPr lang="en-US" dirty="0" err="1"/>
              <a:t>django</a:t>
            </a:r>
            <a:endParaRPr lang="en-US" dirty="0"/>
          </a:p>
        </p:txBody>
      </p:sp>
      <p:sp>
        <p:nvSpPr>
          <p:cNvPr id="3" name="TextBox 2">
            <a:extLst>
              <a:ext uri="{FF2B5EF4-FFF2-40B4-BE49-F238E27FC236}">
                <a16:creationId xmlns:a16="http://schemas.microsoft.com/office/drawing/2014/main" id="{8219891C-38AC-4589-B49D-4E0EAEED193A}"/>
              </a:ext>
            </a:extLst>
          </p:cNvPr>
          <p:cNvSpPr txBox="1"/>
          <p:nvPr/>
        </p:nvSpPr>
        <p:spPr>
          <a:xfrm>
            <a:off x="685801" y="2558545"/>
            <a:ext cx="10233910" cy="1477328"/>
          </a:xfrm>
          <a:prstGeom prst="rect">
            <a:avLst/>
          </a:prstGeom>
          <a:noFill/>
        </p:spPr>
        <p:txBody>
          <a:bodyPr wrap="square" rtlCol="0">
            <a:spAutoFit/>
          </a:bodyPr>
          <a:lstStyle/>
          <a:p>
            <a:pPr marL="0" indent="0">
              <a:buNone/>
            </a:pPr>
            <a:r>
              <a:rPr lang="en-US" sz="1800" dirty="0">
                <a:latin typeface="Times New Roman" panose="02020603050405020304" pitchFamily="18" charset="0"/>
                <a:cs typeface="Times New Roman" panose="02020603050405020304" pitchFamily="18" charset="0"/>
              </a:rPr>
              <a:t>CSS files, </a:t>
            </a:r>
            <a:r>
              <a:rPr lang="en-US" sz="1800" dirty="0" err="1">
                <a:latin typeface="Times New Roman" panose="02020603050405020304" pitchFamily="18" charset="0"/>
                <a:cs typeface="Times New Roman" panose="02020603050405020304" pitchFamily="18" charset="0"/>
              </a:rPr>
              <a:t>Javascript</a:t>
            </a:r>
            <a:r>
              <a:rPr lang="en-US" sz="1800" dirty="0">
                <a:latin typeface="Times New Roman" panose="02020603050405020304" pitchFamily="18" charset="0"/>
                <a:cs typeface="Times New Roman" panose="02020603050405020304" pitchFamily="18" charset="0"/>
              </a:rPr>
              <a:t> Files, image files, video files </a:t>
            </a:r>
            <a:r>
              <a:rPr lang="en-US" sz="1800" dirty="0" err="1">
                <a:latin typeface="Times New Roman" panose="02020603050405020304" pitchFamily="18" charset="0"/>
                <a:cs typeface="Times New Roman" panose="02020603050405020304" pitchFamily="18" charset="0"/>
              </a:rPr>
              <a:t>etc</a:t>
            </a:r>
            <a:r>
              <a:rPr lang="en-US" sz="1800" dirty="0">
                <a:latin typeface="Times New Roman" panose="02020603050405020304" pitchFamily="18" charset="0"/>
                <a:cs typeface="Times New Roman" panose="02020603050405020304" pitchFamily="18" charset="0"/>
              </a:rPr>
              <a:t> are considered as static files in Django.</a:t>
            </a:r>
          </a:p>
          <a:p>
            <a:pPr marL="0" indent="0">
              <a:buNone/>
            </a:pPr>
            <a:r>
              <a:rPr lang="en-US" sz="1800" dirty="0">
                <a:latin typeface="Times New Roman" panose="02020603050405020304" pitchFamily="18" charset="0"/>
                <a:cs typeface="Times New Roman" panose="02020603050405020304" pitchFamily="18" charset="0"/>
              </a:rPr>
              <a:t>Django provides </a:t>
            </a:r>
            <a:r>
              <a:rPr lang="en-US" sz="1800" b="1" dirty="0" err="1">
                <a:solidFill>
                  <a:srgbClr val="00B050"/>
                </a:solidFill>
                <a:latin typeface="Times New Roman" panose="02020603050405020304" pitchFamily="18" charset="0"/>
                <a:cs typeface="Times New Roman" panose="02020603050405020304" pitchFamily="18" charset="0"/>
              </a:rPr>
              <a:t>django.contrib.staticfiles</a:t>
            </a:r>
            <a:r>
              <a:rPr lang="en-US" sz="1800" b="1" dirty="0">
                <a:solidFill>
                  <a:srgbClr val="00B05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to help you manage them.</a:t>
            </a:r>
          </a:p>
          <a:p>
            <a:pPr marL="0" indent="0">
              <a:buNone/>
            </a:pPr>
            <a:r>
              <a:rPr lang="en-US" sz="1800" dirty="0" err="1">
                <a:latin typeface="Times New Roman" panose="02020603050405020304" pitchFamily="18" charset="0"/>
                <a:cs typeface="Times New Roman" panose="02020603050405020304" pitchFamily="18" charset="0"/>
              </a:rPr>
              <a:t>django.contrib.staticfiles</a:t>
            </a:r>
            <a:r>
              <a:rPr lang="en-US" sz="1800" dirty="0">
                <a:latin typeface="Times New Roman" panose="02020603050405020304" pitchFamily="18" charset="0"/>
                <a:cs typeface="Times New Roman" panose="02020603050405020304" pitchFamily="18" charset="0"/>
              </a:rPr>
              <a:t> collects static files from each of your applications (and any other places you specify) into a single location that can easily be served in production.</a:t>
            </a:r>
          </a:p>
          <a:p>
            <a:endParaRPr lang="en-US" dirty="0"/>
          </a:p>
        </p:txBody>
      </p:sp>
    </p:spTree>
    <p:extLst>
      <p:ext uri="{BB962C8B-B14F-4D97-AF65-F5344CB8AC3E}">
        <p14:creationId xmlns:p14="http://schemas.microsoft.com/office/powerpoint/2010/main" val="67780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A856E-5D6F-4DEE-8B94-D9F8AE885BF8}"/>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798FD654-420D-46CE-84BD-C6F0F3D4C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933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E115-A90F-4EF8-90F9-AF1048BD8638}"/>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2A39D796-34F0-4343-8A38-172E654A13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99775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BFD9E-E6E9-455A-A89F-A772BBBD464E}"/>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619B6D61-3089-4AE4-A96F-B3D8B6A2E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5415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A1EE-BA7E-44CD-BEC3-F80DC230F5E5}"/>
              </a:ext>
            </a:extLst>
          </p:cNvPr>
          <p:cNvSpPr>
            <a:spLocks noGrp="1"/>
          </p:cNvSpPr>
          <p:nvPr>
            <p:ph type="title"/>
          </p:nvPr>
        </p:nvSpPr>
        <p:spPr/>
        <p:txBody>
          <a:bodyPr/>
          <a:lstStyle/>
          <a:p>
            <a:r>
              <a:rPr lang="en-US" dirty="0"/>
              <a:t>Django project run on a server </a:t>
            </a:r>
          </a:p>
        </p:txBody>
      </p:sp>
    </p:spTree>
    <p:extLst>
      <p:ext uri="{BB962C8B-B14F-4D97-AF65-F5344CB8AC3E}">
        <p14:creationId xmlns:p14="http://schemas.microsoft.com/office/powerpoint/2010/main" val="350231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A26A8-EF46-4082-A38E-3EE3B47B6FB6}"/>
              </a:ext>
            </a:extLst>
          </p:cNvPr>
          <p:cNvSpPr>
            <a:spLocks noGrp="1"/>
          </p:cNvSpPr>
          <p:nvPr>
            <p:ph type="title"/>
          </p:nvPr>
        </p:nvSpPr>
        <p:spPr/>
        <p:txBody>
          <a:bodyPr/>
          <a:lstStyle/>
          <a:p>
            <a:r>
              <a:rPr lang="en-US" dirty="0"/>
              <a:t>Templates inheritance </a:t>
            </a:r>
          </a:p>
        </p:txBody>
      </p:sp>
    </p:spTree>
    <p:extLst>
      <p:ext uri="{BB962C8B-B14F-4D97-AF65-F5344CB8AC3E}">
        <p14:creationId xmlns:p14="http://schemas.microsoft.com/office/powerpoint/2010/main" val="10337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52330-1B72-438A-9F92-43C8220A2E28}"/>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94108BD4-B61B-49D1-A0EE-0D78F589B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143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1C465-F68A-4E61-A5BF-D26586A02DDF}"/>
              </a:ext>
            </a:extLst>
          </p:cNvPr>
          <p:cNvSpPr>
            <a:spLocks noGrp="1"/>
          </p:cNvSpPr>
          <p:nvPr>
            <p:ph type="title"/>
          </p:nvPr>
        </p:nvSpPr>
        <p:spPr/>
        <p:txBody>
          <a:bodyPr/>
          <a:lstStyle/>
          <a:p>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F018AD8E-7EE4-4008-87B4-D18BB31945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57413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05AF-850A-40BD-A397-DA2284B80118}"/>
              </a:ext>
            </a:extLst>
          </p:cNvPr>
          <p:cNvSpPr>
            <a:spLocks noGrp="1"/>
          </p:cNvSpPr>
          <p:nvPr>
            <p:ph type="title"/>
          </p:nvPr>
        </p:nvSpPr>
        <p:spPr/>
        <p:txBody>
          <a:bodyPr/>
          <a:lstStyle/>
          <a:p>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B28E080D-C2D3-4BF8-BB30-8FB7B2FF89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77432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37E3-85FA-4B6A-9F93-98FD4B26F5C5}"/>
              </a:ext>
            </a:extLst>
          </p:cNvPr>
          <p:cNvSpPr>
            <a:spLocks noGrp="1"/>
          </p:cNvSpPr>
          <p:nvPr>
            <p:ph type="title"/>
          </p:nvPr>
        </p:nvSpPr>
        <p:spPr/>
        <p:txBody>
          <a:bodyPr/>
          <a:lstStyle/>
          <a:p>
            <a:endParaRPr lang="en-US"/>
          </a:p>
        </p:txBody>
      </p:sp>
      <p:pic>
        <p:nvPicPr>
          <p:cNvPr id="4" name="Picture 3" descr="A screenshot of a computer&#10;&#10;Description automatically generated with medium confidence">
            <a:extLst>
              <a:ext uri="{FF2B5EF4-FFF2-40B4-BE49-F238E27FC236}">
                <a16:creationId xmlns:a16="http://schemas.microsoft.com/office/drawing/2014/main" id="{5901390E-C00A-4C2E-A20C-E71C0759F7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993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1323-82C6-46BF-A1FF-5879AB09A21E}"/>
              </a:ext>
            </a:extLst>
          </p:cNvPr>
          <p:cNvSpPr>
            <a:spLocks noGrp="1"/>
          </p:cNvSpPr>
          <p:nvPr>
            <p:ph type="title"/>
          </p:nvPr>
        </p:nvSpPr>
        <p:spPr/>
        <p:txBody>
          <a:bodyPr/>
          <a:lstStyle/>
          <a:p>
            <a:endParaRPr lang="en-US"/>
          </a:p>
        </p:txBody>
      </p:sp>
      <p:pic>
        <p:nvPicPr>
          <p:cNvPr id="4" name="Picture 3" descr="Graphical user interface, text, application, Word&#10;&#10;Description automatically generated">
            <a:extLst>
              <a:ext uri="{FF2B5EF4-FFF2-40B4-BE49-F238E27FC236}">
                <a16:creationId xmlns:a16="http://schemas.microsoft.com/office/drawing/2014/main" id="{7262B030-F2B7-44CD-AFAC-53E66279DB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5333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5A02-B282-4628-9024-79E9A1AB902B}"/>
              </a:ext>
            </a:extLst>
          </p:cNvPr>
          <p:cNvSpPr>
            <a:spLocks noGrp="1"/>
          </p:cNvSpPr>
          <p:nvPr>
            <p:ph type="title"/>
          </p:nvPr>
        </p:nvSpPr>
        <p:spPr/>
        <p:txBody>
          <a:bodyPr/>
          <a:lstStyle/>
          <a:p>
            <a:endParaRPr lang="en-US"/>
          </a:p>
        </p:txBody>
      </p:sp>
      <p:pic>
        <p:nvPicPr>
          <p:cNvPr id="4" name="Picture 3" descr="Graphical user interface, text, application, Word&#10;&#10;Description automatically generated">
            <a:extLst>
              <a:ext uri="{FF2B5EF4-FFF2-40B4-BE49-F238E27FC236}">
                <a16:creationId xmlns:a16="http://schemas.microsoft.com/office/drawing/2014/main" id="{17DD7766-4BFB-4BA4-A8E2-F60340938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4947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4F211-D288-407E-A6E0-ED801EABDCC1}"/>
              </a:ext>
            </a:extLst>
          </p:cNvPr>
          <p:cNvSpPr>
            <a:spLocks noGrp="1"/>
          </p:cNvSpPr>
          <p:nvPr>
            <p:ph type="title"/>
          </p:nvPr>
        </p:nvSpPr>
        <p:spPr/>
        <p:txBody>
          <a:bodyPr/>
          <a:lstStyle/>
          <a:p>
            <a:endParaRPr lang="en-US"/>
          </a:p>
        </p:txBody>
      </p:sp>
      <p:pic>
        <p:nvPicPr>
          <p:cNvPr id="4" name="Picture 3" descr="Graphical user interface, text, application, Word&#10;&#10;Description automatically generated">
            <a:extLst>
              <a:ext uri="{FF2B5EF4-FFF2-40B4-BE49-F238E27FC236}">
                <a16:creationId xmlns:a16="http://schemas.microsoft.com/office/drawing/2014/main" id="{386CDF59-42E2-4A28-B395-FB5766B89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92101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94A6C-8CF5-42D0-A66B-EC12A14CEC5F}"/>
              </a:ext>
            </a:extLst>
          </p:cNvPr>
          <p:cNvSpPr>
            <a:spLocks noGrp="1"/>
          </p:cNvSpPr>
          <p:nvPr>
            <p:ph type="title"/>
          </p:nvPr>
        </p:nvSpPr>
        <p:spPr/>
        <p:txBody>
          <a:bodyPr/>
          <a:lstStyle/>
          <a:p>
            <a:r>
              <a:rPr lang="en-US" dirty="0" err="1"/>
              <a:t>Url</a:t>
            </a:r>
            <a:r>
              <a:rPr lang="en-US" dirty="0"/>
              <a:t> tag and </a:t>
            </a:r>
            <a:r>
              <a:rPr lang="en-US" dirty="0" err="1"/>
              <a:t>url</a:t>
            </a:r>
            <a:r>
              <a:rPr lang="en-US" dirty="0"/>
              <a:t> manipulation</a:t>
            </a:r>
          </a:p>
        </p:txBody>
      </p:sp>
    </p:spTree>
    <p:extLst>
      <p:ext uri="{BB962C8B-B14F-4D97-AF65-F5344CB8AC3E}">
        <p14:creationId xmlns:p14="http://schemas.microsoft.com/office/powerpoint/2010/main" val="363940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710C-E362-415F-9499-66E45BF4A6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C778033-F959-487B-AAF1-94A3033F33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3569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40A8253D-1C31-4E90-AEF0-9B05873F2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2879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89799-F805-4F6A-AA32-D1C8BC16180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A994740-F5FE-46E3-9497-30F295FF5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810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A76C9-8E14-4C78-9E4C-A98931A37FE1}"/>
              </a:ext>
            </a:extLst>
          </p:cNvPr>
          <p:cNvSpPr>
            <a:spLocks noGrp="1"/>
          </p:cNvSpPr>
          <p:nvPr>
            <p:ph type="title"/>
          </p:nvPr>
        </p:nvSpPr>
        <p:spPr/>
        <p:txBody>
          <a:bodyPr/>
          <a:lstStyle/>
          <a:p>
            <a:r>
              <a:rPr lang="en-US" dirty="0"/>
              <a:t>Include tag in </a:t>
            </a:r>
            <a:r>
              <a:rPr lang="en-US" dirty="0" err="1"/>
              <a:t>dtl</a:t>
            </a:r>
            <a:endParaRPr lang="en-US" dirty="0"/>
          </a:p>
        </p:txBody>
      </p:sp>
    </p:spTree>
    <p:extLst>
      <p:ext uri="{BB962C8B-B14F-4D97-AF65-F5344CB8AC3E}">
        <p14:creationId xmlns:p14="http://schemas.microsoft.com/office/powerpoint/2010/main" val="140075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04C7F-D445-4050-A721-0AC6AF38236C}"/>
              </a:ext>
            </a:extLst>
          </p:cNvPr>
          <p:cNvSpPr>
            <a:spLocks noGrp="1"/>
          </p:cNvSpPr>
          <p:nvPr>
            <p:ph type="title"/>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F500B360-CC37-4DD6-B20B-31962D8B56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47404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CA72-DAE3-4166-A45A-08F8F903C99F}"/>
              </a:ext>
            </a:extLst>
          </p:cNvPr>
          <p:cNvSpPr>
            <a:spLocks noGrp="1"/>
          </p:cNvSpPr>
          <p:nvPr>
            <p:ph type="title"/>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9072C380-006B-4DEC-ACF8-91F0D7824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6411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AAEBE-666B-42F4-9A7F-F8F5AF219481}"/>
              </a:ext>
            </a:extLst>
          </p:cNvPr>
          <p:cNvSpPr>
            <a:spLocks noGrp="1"/>
          </p:cNvSpPr>
          <p:nvPr>
            <p:ph type="title"/>
          </p:nvPr>
        </p:nvSpPr>
        <p:spPr/>
        <p:txBody>
          <a:bodyPr/>
          <a:lstStyle/>
          <a:p>
            <a:endParaRPr lang="en-US"/>
          </a:p>
        </p:txBody>
      </p:sp>
      <p:pic>
        <p:nvPicPr>
          <p:cNvPr id="4" name="Picture 3" descr="Text&#10;&#10;Description automatically generated">
            <a:extLst>
              <a:ext uri="{FF2B5EF4-FFF2-40B4-BE49-F238E27FC236}">
                <a16:creationId xmlns:a16="http://schemas.microsoft.com/office/drawing/2014/main" id="{F0AD6195-6038-4D7A-9171-5BDA5456C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0407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608B3-6078-48EE-A90F-962848ED371A}"/>
              </a:ext>
            </a:extLst>
          </p:cNvPr>
          <p:cNvSpPr>
            <a:spLocks noGrp="1"/>
          </p:cNvSpPr>
          <p:nvPr>
            <p:ph type="title"/>
          </p:nvPr>
        </p:nvSpPr>
        <p:spPr/>
        <p:txBody>
          <a:bodyPr/>
          <a:lstStyle/>
          <a:p>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CC49D7CD-3B6C-4FC7-A98B-E092CAE1FD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5214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F26F6-1A08-46D6-B47B-09681CD2D3B9}"/>
              </a:ext>
            </a:extLst>
          </p:cNvPr>
          <p:cNvSpPr>
            <a:spLocks noGrp="1"/>
          </p:cNvSpPr>
          <p:nvPr>
            <p:ph type="title"/>
          </p:nvPr>
        </p:nvSpPr>
        <p:spPr/>
        <p:txBody>
          <a:bodyPr/>
          <a:lstStyle/>
          <a:p>
            <a:r>
              <a:rPr lang="en-US" dirty="0"/>
              <a:t>Object </a:t>
            </a:r>
            <a:r>
              <a:rPr lang="en-US"/>
              <a:t>relational mapper</a:t>
            </a:r>
          </a:p>
        </p:txBody>
      </p:sp>
      <p:pic>
        <p:nvPicPr>
          <p:cNvPr id="4" name="Picture 3" descr="A picture containing graphical user interface&#10;&#10;Description automatically generated">
            <a:extLst>
              <a:ext uri="{FF2B5EF4-FFF2-40B4-BE49-F238E27FC236}">
                <a16:creationId xmlns:a16="http://schemas.microsoft.com/office/drawing/2014/main" id="{0803E465-0055-46A3-BD34-81BB71AFA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8285" y="1943100"/>
            <a:ext cx="7006331" cy="4914900"/>
          </a:xfrm>
          <a:prstGeom prst="rect">
            <a:avLst/>
          </a:prstGeom>
        </p:spPr>
      </p:pic>
    </p:spTree>
    <p:extLst>
      <p:ext uri="{BB962C8B-B14F-4D97-AF65-F5344CB8AC3E}">
        <p14:creationId xmlns:p14="http://schemas.microsoft.com/office/powerpoint/2010/main" val="106948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09A009D-F7BC-4A13-BE2B-8C8EDB2EF709}"/>
              </a:ext>
            </a:extLst>
          </p:cNvPr>
          <p:cNvPicPr>
            <a:picLocks noChangeAspect="1"/>
          </p:cNvPicPr>
          <p:nvPr/>
        </p:nvPicPr>
        <p:blipFill>
          <a:blip r:embed="rId2"/>
          <a:stretch>
            <a:fillRect/>
          </a:stretch>
        </p:blipFill>
        <p:spPr>
          <a:xfrm>
            <a:off x="407196" y="870264"/>
            <a:ext cx="5078408" cy="1792379"/>
          </a:xfrm>
          <a:prstGeom prst="rect">
            <a:avLst/>
          </a:prstGeom>
        </p:spPr>
      </p:pic>
      <p:pic>
        <p:nvPicPr>
          <p:cNvPr id="12" name="Picture 11">
            <a:extLst>
              <a:ext uri="{FF2B5EF4-FFF2-40B4-BE49-F238E27FC236}">
                <a16:creationId xmlns:a16="http://schemas.microsoft.com/office/drawing/2014/main" id="{9D02A78E-15F1-47BB-B283-9E577659B35B}"/>
              </a:ext>
            </a:extLst>
          </p:cNvPr>
          <p:cNvPicPr>
            <a:picLocks noChangeAspect="1"/>
          </p:cNvPicPr>
          <p:nvPr/>
        </p:nvPicPr>
        <p:blipFill>
          <a:blip r:embed="rId3"/>
          <a:stretch>
            <a:fillRect/>
          </a:stretch>
        </p:blipFill>
        <p:spPr>
          <a:xfrm>
            <a:off x="6860515" y="870264"/>
            <a:ext cx="4791871" cy="2420322"/>
          </a:xfrm>
          <a:prstGeom prst="rect">
            <a:avLst/>
          </a:prstGeom>
          <a:ln>
            <a:solidFill>
              <a:schemeClr val="bg1"/>
            </a:solidFill>
          </a:ln>
        </p:spPr>
      </p:pic>
      <p:pic>
        <p:nvPicPr>
          <p:cNvPr id="13" name="Picture 12">
            <a:extLst>
              <a:ext uri="{FF2B5EF4-FFF2-40B4-BE49-F238E27FC236}">
                <a16:creationId xmlns:a16="http://schemas.microsoft.com/office/drawing/2014/main" id="{182571C2-4403-4DE8-9117-E639B3CED939}"/>
              </a:ext>
            </a:extLst>
          </p:cNvPr>
          <p:cNvPicPr>
            <a:picLocks noChangeAspect="1"/>
          </p:cNvPicPr>
          <p:nvPr/>
        </p:nvPicPr>
        <p:blipFill>
          <a:blip r:embed="rId4"/>
          <a:stretch>
            <a:fillRect/>
          </a:stretch>
        </p:blipFill>
        <p:spPr>
          <a:xfrm>
            <a:off x="5485605" y="1702190"/>
            <a:ext cx="1447856" cy="310923"/>
          </a:xfrm>
          <a:prstGeom prst="rect">
            <a:avLst/>
          </a:prstGeom>
        </p:spPr>
      </p:pic>
      <p:pic>
        <p:nvPicPr>
          <p:cNvPr id="14" name="Picture 13">
            <a:extLst>
              <a:ext uri="{FF2B5EF4-FFF2-40B4-BE49-F238E27FC236}">
                <a16:creationId xmlns:a16="http://schemas.microsoft.com/office/drawing/2014/main" id="{FE7B55A4-DDE1-4A79-AE7F-75C721F043B4}"/>
              </a:ext>
            </a:extLst>
          </p:cNvPr>
          <p:cNvPicPr>
            <a:picLocks noChangeAspect="1"/>
          </p:cNvPicPr>
          <p:nvPr/>
        </p:nvPicPr>
        <p:blipFill>
          <a:blip r:embed="rId5"/>
          <a:stretch>
            <a:fillRect/>
          </a:stretch>
        </p:blipFill>
        <p:spPr>
          <a:xfrm>
            <a:off x="9183669" y="3227076"/>
            <a:ext cx="323116" cy="1060796"/>
          </a:xfrm>
          <a:prstGeom prst="rect">
            <a:avLst/>
          </a:prstGeom>
        </p:spPr>
      </p:pic>
      <p:pic>
        <p:nvPicPr>
          <p:cNvPr id="15" name="Picture 14">
            <a:extLst>
              <a:ext uri="{FF2B5EF4-FFF2-40B4-BE49-F238E27FC236}">
                <a16:creationId xmlns:a16="http://schemas.microsoft.com/office/drawing/2014/main" id="{55DB25A4-A030-4D72-BC53-CD467DEE7985}"/>
              </a:ext>
            </a:extLst>
          </p:cNvPr>
          <p:cNvPicPr>
            <a:picLocks noChangeAspect="1"/>
          </p:cNvPicPr>
          <p:nvPr/>
        </p:nvPicPr>
        <p:blipFill>
          <a:blip r:embed="rId6"/>
          <a:stretch>
            <a:fillRect/>
          </a:stretch>
        </p:blipFill>
        <p:spPr>
          <a:xfrm>
            <a:off x="6796878" y="4271814"/>
            <a:ext cx="5096698" cy="1146147"/>
          </a:xfrm>
          <a:prstGeom prst="rect">
            <a:avLst/>
          </a:prstGeom>
        </p:spPr>
      </p:pic>
    </p:spTree>
    <p:extLst>
      <p:ext uri="{BB962C8B-B14F-4D97-AF65-F5344CB8AC3E}">
        <p14:creationId xmlns:p14="http://schemas.microsoft.com/office/powerpoint/2010/main" val="318624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062CCC-9080-46BE-8EC1-E5F0E930E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99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104222-F1F0-4E7F-A8B3-090AAAFEF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4904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website&#10;&#10;Description automatically generated">
            <a:extLst>
              <a:ext uri="{FF2B5EF4-FFF2-40B4-BE49-F238E27FC236}">
                <a16:creationId xmlns:a16="http://schemas.microsoft.com/office/drawing/2014/main" id="{DBCD0674-0561-4CEF-9E79-47BA99F1BA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3248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B18042-3F9D-454A-B7B9-9BA205DA0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257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003D1C-4E04-4224-8490-3A783E4B8B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59910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974966-3CDC-4F1A-A4D7-C98BE95E7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08101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5C081F-CC79-4EE4-B3A2-CB49276BD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7948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24A6F-D5AC-427A-89DC-C74CFA259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1961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358283-2285-49B7-9CB3-693C580E5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D178BF85-C97C-4CEA-AC1E-BFDCDAAF9A9D}"/>
              </a:ext>
            </a:extLst>
          </p:cNvPr>
          <p:cNvSpPr txBox="1"/>
          <p:nvPr/>
        </p:nvSpPr>
        <p:spPr>
          <a:xfrm flipH="1">
            <a:off x="2228294" y="2716567"/>
            <a:ext cx="9268287" cy="954107"/>
          </a:xfrm>
          <a:prstGeom prst="rect">
            <a:avLst/>
          </a:prstGeom>
          <a:noFill/>
        </p:spPr>
        <p:txBody>
          <a:bodyPr wrap="square" rtlCol="0">
            <a:spAutoFit/>
          </a:bodyPr>
          <a:lstStyle/>
          <a:p>
            <a:r>
              <a:rPr lang="en-US" sz="2800" b="1" dirty="0">
                <a:solidFill>
                  <a:srgbClr val="00B050"/>
                </a:solidFill>
              </a:rPr>
              <a:t>Here we are create a super user by command below</a:t>
            </a:r>
          </a:p>
          <a:p>
            <a:r>
              <a:rPr lang="en-US" sz="2800" b="1" dirty="0">
                <a:solidFill>
                  <a:srgbClr val="00B050"/>
                </a:solidFill>
              </a:rPr>
              <a:t>Python manage.py </a:t>
            </a:r>
            <a:r>
              <a:rPr lang="en-US" sz="2800" b="1" dirty="0" err="1">
                <a:solidFill>
                  <a:srgbClr val="00B050"/>
                </a:solidFill>
              </a:rPr>
              <a:t>runserver</a:t>
            </a:r>
            <a:endParaRPr lang="en-US" sz="2800" b="1" dirty="0">
              <a:solidFill>
                <a:srgbClr val="00B050"/>
              </a:solidFill>
            </a:endParaRPr>
          </a:p>
        </p:txBody>
      </p:sp>
    </p:spTree>
    <p:extLst>
      <p:ext uri="{BB962C8B-B14F-4D97-AF65-F5344CB8AC3E}">
        <p14:creationId xmlns:p14="http://schemas.microsoft.com/office/powerpoint/2010/main" val="3185226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9E3F1E-DEEC-487F-8DED-C068509CD1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3B0FE6B0-B755-4AB5-A839-BB523F835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855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354038-39FF-4617-9610-34C44DA882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72891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77297-3F40-42A6-9200-A055843883B9}"/>
              </a:ext>
            </a:extLst>
          </p:cNvPr>
          <p:cNvSpPr>
            <a:spLocks noGrp="1"/>
          </p:cNvSpPr>
          <p:nvPr>
            <p:ph type="title"/>
          </p:nvPr>
        </p:nvSpPr>
        <p:spPr/>
        <p:txBody>
          <a:bodyPr/>
          <a:lstStyle/>
          <a:p>
            <a:r>
              <a:rPr lang="en-US" dirty="0"/>
              <a:t>__str__()method</a:t>
            </a:r>
          </a:p>
        </p:txBody>
      </p:sp>
    </p:spTree>
    <p:extLst>
      <p:ext uri="{BB962C8B-B14F-4D97-AF65-F5344CB8AC3E}">
        <p14:creationId xmlns:p14="http://schemas.microsoft.com/office/powerpoint/2010/main" val="311893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96B458B8-6A82-4780-B2B3-E3116623F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47052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3822C-2E89-4EB7-8F8E-53991EF238FF}"/>
              </a:ext>
            </a:extLst>
          </p:cNvPr>
          <p:cNvSpPr>
            <a:spLocks noGrp="1"/>
          </p:cNvSpPr>
          <p:nvPr>
            <p:ph type="title"/>
          </p:nvPr>
        </p:nvSpPr>
        <p:spPr/>
        <p:txBody>
          <a:bodyPr/>
          <a:lstStyle/>
          <a:p>
            <a:r>
              <a:rPr lang="en-US" dirty="0"/>
              <a:t>Django project structure</a:t>
            </a:r>
          </a:p>
        </p:txBody>
      </p:sp>
      <p:sp>
        <p:nvSpPr>
          <p:cNvPr id="5" name="Rectangle 2">
            <a:extLst>
              <a:ext uri="{FF2B5EF4-FFF2-40B4-BE49-F238E27FC236}">
                <a16:creationId xmlns:a16="http://schemas.microsoft.com/office/drawing/2014/main" id="{70BCB241-691B-40A1-9AE9-8A730FB0A4E9}"/>
              </a:ext>
            </a:extLst>
          </p:cNvPr>
          <p:cNvSpPr>
            <a:spLocks noGrp="1" noChangeArrowheads="1"/>
          </p:cNvSpPr>
          <p:nvPr>
            <p:ph idx="1"/>
          </p:nvPr>
        </p:nvSpPr>
        <p:spPr bwMode="auto">
          <a:xfrm>
            <a:off x="581192" y="2222692"/>
            <a:ext cx="2463849" cy="392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6960" tIns="95220" rIns="126960" bIns="952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indent="0" defTabSz="914400">
              <a:buClrTx/>
              <a:buSzTx/>
              <a:buNone/>
            </a:pPr>
            <a:r>
              <a:rPr lang="en-US" altLang="en-US" sz="2400" dirty="0" err="1">
                <a:solidFill>
                  <a:srgbClr val="00B050"/>
                </a:solidFill>
                <a:latin typeface="+mn-lt"/>
              </a:rPr>
              <a:t>Project_first</a:t>
            </a:r>
            <a:endParaRPr kumimoji="0" lang="en-US" altLang="en-US" sz="2400" b="0" i="0" u="none" strike="noStrike" cap="none" normalizeH="0" baseline="0" dirty="0">
              <a:ln>
                <a:noFill/>
              </a:ln>
              <a:solidFill>
                <a:srgbClr val="00B050"/>
              </a:solidFill>
              <a:effectLst/>
              <a:latin typeface="+mn-l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666666"/>
                </a:solidFill>
                <a:effectLst/>
                <a:latin typeface="+mn-lt"/>
              </a:rPr>
              <a:t>/</a:t>
            </a:r>
            <a:r>
              <a:rPr kumimoji="0" lang="en-US" altLang="en-US" sz="2400" b="0" i="0" u="none" strike="noStrike" cap="none" normalizeH="0" baseline="0" dirty="0">
                <a:ln>
                  <a:noFill/>
                </a:ln>
                <a:solidFill>
                  <a:srgbClr val="0C4B33"/>
                </a:solidFill>
                <a:effectLst/>
                <a:latin typeface="+mn-lt"/>
              </a:rPr>
              <a:t> </a:t>
            </a:r>
            <a:r>
              <a:rPr kumimoji="0" lang="en-US" altLang="en-US" sz="2400" b="0" i="0" u="none" strike="noStrike" cap="none" normalizeH="0" baseline="0" dirty="0">
                <a:ln>
                  <a:noFill/>
                </a:ln>
                <a:solidFill>
                  <a:schemeClr val="tx1"/>
                </a:solidFill>
                <a:effectLst/>
                <a:latin typeface="+mn-lt"/>
              </a:rPr>
              <a:t>manage</a:t>
            </a:r>
            <a:r>
              <a:rPr kumimoji="0" lang="en-US" altLang="en-US" sz="2400" b="0" i="0" u="none" strike="noStrike" cap="none" normalizeH="0" baseline="0" dirty="0">
                <a:ln>
                  <a:noFill/>
                </a:ln>
                <a:solidFill>
                  <a:srgbClr val="666666"/>
                </a:solidFill>
                <a:effectLst/>
                <a:latin typeface="+mn-lt"/>
              </a:rPr>
              <a:t>.</a:t>
            </a:r>
            <a:r>
              <a:rPr kumimoji="0" lang="en-US" altLang="en-US" sz="2400" b="0" i="0" u="none" strike="noStrike" cap="none" normalizeH="0" baseline="0" dirty="0">
                <a:ln>
                  <a:noFill/>
                </a:ln>
                <a:solidFill>
                  <a:schemeClr val="tx1"/>
                </a:solidFill>
                <a:effectLst/>
                <a:latin typeface="+mn-lt"/>
              </a:rPr>
              <a:t>py</a:t>
            </a:r>
            <a:r>
              <a:rPr kumimoji="0" lang="en-US" altLang="en-US" sz="2400" b="0" i="0" u="none" strike="noStrike" cap="none" normalizeH="0" baseline="0" dirty="0">
                <a:ln>
                  <a:noFill/>
                </a:ln>
                <a:solidFill>
                  <a:srgbClr val="0C4B33"/>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2400" dirty="0" err="1">
                <a:solidFill>
                  <a:srgbClr val="00B050"/>
                </a:solidFill>
                <a:latin typeface="+mn-lt"/>
              </a:rPr>
              <a:t>Project_first</a:t>
            </a:r>
            <a:r>
              <a:rPr kumimoji="0" lang="en-US" altLang="en-US" sz="2400" b="0" i="0" u="none" strike="noStrike" cap="none" normalizeH="0" baseline="0" dirty="0">
                <a:ln>
                  <a:noFill/>
                </a:ln>
                <a:solidFill>
                  <a:srgbClr val="00B050"/>
                </a:solidFill>
                <a:effectLst/>
                <a:latin typeface="+mn-lt"/>
              </a:rPr>
              <a:t>/</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rgbClr val="0C4B33"/>
                </a:solidFill>
                <a:effectLst/>
                <a:latin typeface="+mn-lt"/>
              </a:rPr>
              <a:t> __init__</a:t>
            </a:r>
            <a:r>
              <a:rPr kumimoji="0" lang="en-US" altLang="en-US" sz="2400" b="0" i="0" u="none" strike="noStrike" cap="none" normalizeH="0" baseline="0" dirty="0">
                <a:ln>
                  <a:noFill/>
                </a:ln>
                <a:solidFill>
                  <a:srgbClr val="666666"/>
                </a:solidFill>
                <a:effectLst/>
                <a:latin typeface="+mn-lt"/>
              </a:rPr>
              <a:t>.</a:t>
            </a:r>
            <a:r>
              <a:rPr kumimoji="0" lang="en-US" altLang="en-US" sz="2400" b="0" i="0" u="none" strike="noStrike" cap="none" normalizeH="0" baseline="0" dirty="0">
                <a:ln>
                  <a:noFill/>
                </a:ln>
                <a:solidFill>
                  <a:schemeClr val="tx1"/>
                </a:solidFill>
                <a:effectLst/>
                <a:latin typeface="+mn-lt"/>
              </a:rPr>
              <a:t>py</a:t>
            </a:r>
            <a:r>
              <a:rPr kumimoji="0" lang="en-US" altLang="en-US" sz="2400" b="0" i="0" u="none" strike="noStrike" cap="none" normalizeH="0" baseline="0" dirty="0">
                <a:ln>
                  <a:noFill/>
                </a:ln>
                <a:solidFill>
                  <a:srgbClr val="0C4B33"/>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n-lt"/>
              </a:rPr>
              <a:t>settings</a:t>
            </a:r>
            <a:r>
              <a:rPr kumimoji="0" lang="en-US" altLang="en-US" sz="2400" b="0" i="0" u="none" strike="noStrike" cap="none" normalizeH="0" baseline="0" dirty="0">
                <a:ln>
                  <a:noFill/>
                </a:ln>
                <a:solidFill>
                  <a:srgbClr val="666666"/>
                </a:solidFill>
                <a:effectLst/>
                <a:latin typeface="+mn-lt"/>
              </a:rPr>
              <a:t>.</a:t>
            </a:r>
            <a:r>
              <a:rPr kumimoji="0" lang="en-US" altLang="en-US" sz="2400" b="0" i="0" u="none" strike="noStrike" cap="none" normalizeH="0" baseline="0" dirty="0">
                <a:ln>
                  <a:noFill/>
                </a:ln>
                <a:solidFill>
                  <a:schemeClr val="tx1"/>
                </a:solidFill>
                <a:effectLst/>
                <a:latin typeface="+mn-lt"/>
              </a:rPr>
              <a:t>py</a:t>
            </a:r>
            <a:r>
              <a:rPr kumimoji="0" lang="en-US" altLang="en-US" sz="2400" b="0" i="0" u="none" strike="noStrike" cap="none" normalizeH="0" baseline="0" dirty="0">
                <a:ln>
                  <a:noFill/>
                </a:ln>
                <a:solidFill>
                  <a:srgbClr val="0C4B33"/>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n-lt"/>
              </a:rPr>
              <a:t>urls</a:t>
            </a:r>
            <a:r>
              <a:rPr kumimoji="0" lang="en-US" altLang="en-US" sz="2400" b="0" i="0" u="none" strike="noStrike" cap="none" normalizeH="0" baseline="0" dirty="0">
                <a:ln>
                  <a:noFill/>
                </a:ln>
                <a:solidFill>
                  <a:srgbClr val="666666"/>
                </a:solidFill>
                <a:effectLst/>
                <a:latin typeface="+mn-lt"/>
              </a:rPr>
              <a:t>.</a:t>
            </a:r>
            <a:r>
              <a:rPr kumimoji="0" lang="en-US" altLang="en-US" sz="2400" b="0" i="0" u="none" strike="noStrike" cap="none" normalizeH="0" baseline="0" dirty="0">
                <a:ln>
                  <a:noFill/>
                </a:ln>
                <a:solidFill>
                  <a:schemeClr val="tx1"/>
                </a:solidFill>
                <a:effectLst/>
                <a:latin typeface="+mn-lt"/>
              </a:rPr>
              <a:t>py</a:t>
            </a:r>
            <a:r>
              <a:rPr kumimoji="0" lang="en-US" altLang="en-US" sz="2400" b="0" i="0" u="none" strike="noStrike" cap="none" normalizeH="0" baseline="0" dirty="0">
                <a:ln>
                  <a:noFill/>
                </a:ln>
                <a:solidFill>
                  <a:srgbClr val="0C4B33"/>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n-lt"/>
              </a:rPr>
              <a:t>asgi</a:t>
            </a:r>
            <a:r>
              <a:rPr kumimoji="0" lang="en-US" altLang="en-US" sz="2400" b="0" i="0" u="none" strike="noStrike" cap="none" normalizeH="0" baseline="0" dirty="0">
                <a:ln>
                  <a:noFill/>
                </a:ln>
                <a:solidFill>
                  <a:srgbClr val="666666"/>
                </a:solidFill>
                <a:effectLst/>
                <a:latin typeface="+mn-lt"/>
              </a:rPr>
              <a:t>.</a:t>
            </a:r>
            <a:r>
              <a:rPr kumimoji="0" lang="en-US" altLang="en-US" sz="2400" b="0" i="0" u="none" strike="noStrike" cap="none" normalizeH="0" baseline="0" dirty="0">
                <a:ln>
                  <a:noFill/>
                </a:ln>
                <a:solidFill>
                  <a:schemeClr val="tx1"/>
                </a:solidFill>
                <a:effectLst/>
                <a:latin typeface="+mn-lt"/>
              </a:rPr>
              <a:t>py</a:t>
            </a:r>
            <a:r>
              <a:rPr kumimoji="0" lang="en-US" altLang="en-US" sz="2400" b="0" i="0" u="none" strike="noStrike" cap="none" normalizeH="0" baseline="0" dirty="0">
                <a:ln>
                  <a:noFill/>
                </a:ln>
                <a:solidFill>
                  <a:srgbClr val="0C4B33"/>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n-lt"/>
              </a:rPr>
              <a:t>wsgi</a:t>
            </a:r>
            <a:r>
              <a:rPr kumimoji="0" lang="en-US" altLang="en-US" sz="2400" b="0" i="0" u="none" strike="noStrike" cap="none" normalizeH="0" baseline="0" dirty="0">
                <a:ln>
                  <a:noFill/>
                </a:ln>
                <a:solidFill>
                  <a:srgbClr val="666666"/>
                </a:solidFill>
                <a:effectLst/>
                <a:latin typeface="+mn-lt"/>
              </a:rPr>
              <a:t>.</a:t>
            </a:r>
            <a:r>
              <a:rPr kumimoji="0" lang="en-US" altLang="en-US" sz="2400" b="0" i="0" u="none" strike="noStrike" cap="none" normalizeH="0" baseline="0" dirty="0">
                <a:ln>
                  <a:noFill/>
                </a:ln>
                <a:solidFill>
                  <a:schemeClr val="tx1"/>
                </a:solidFill>
                <a:effectLst/>
                <a:latin typeface="+mn-lt"/>
              </a:rPr>
              <a:t>py </a:t>
            </a:r>
          </a:p>
        </p:txBody>
      </p:sp>
    </p:spTree>
    <p:extLst>
      <p:ext uri="{BB962C8B-B14F-4D97-AF65-F5344CB8AC3E}">
        <p14:creationId xmlns:p14="http://schemas.microsoft.com/office/powerpoint/2010/main" val="23262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8EFE0-0910-48DD-8F18-BF06BE00BF4F}"/>
              </a:ext>
            </a:extLst>
          </p:cNvPr>
          <p:cNvSpPr>
            <a:spLocks noGrp="1"/>
          </p:cNvSpPr>
          <p:nvPr>
            <p:ph type="title"/>
          </p:nvPr>
        </p:nvSpPr>
        <p:spPr/>
        <p:txBody>
          <a:bodyPr/>
          <a:lstStyle/>
          <a:p>
            <a:r>
              <a:rPr lang="en-US" dirty="0"/>
              <a:t>Django form </a:t>
            </a:r>
            <a:r>
              <a:rPr lang="en-US" dirty="0" err="1"/>
              <a:t>api</a:t>
            </a:r>
            <a:endParaRPr lang="en-US" dirty="0"/>
          </a:p>
        </p:txBody>
      </p:sp>
      <p:sp>
        <p:nvSpPr>
          <p:cNvPr id="3" name="Content Placeholder 2">
            <a:extLst>
              <a:ext uri="{FF2B5EF4-FFF2-40B4-BE49-F238E27FC236}">
                <a16:creationId xmlns:a16="http://schemas.microsoft.com/office/drawing/2014/main" id="{EBF34BC9-F3DC-4378-B555-94C5029124AE}"/>
              </a:ext>
            </a:extLst>
          </p:cNvPr>
          <p:cNvSpPr txBox="1">
            <a:spLocks/>
          </p:cNvSpPr>
          <p:nvPr/>
        </p:nvSpPr>
        <p:spPr>
          <a:xfrm>
            <a:off x="604302" y="1855434"/>
            <a:ext cx="10972800" cy="4934462"/>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dirty="0">
                <a:latin typeface="Times New Roman" panose="02020603050405020304" pitchFamily="18" charset="0"/>
                <a:cs typeface="Times New Roman" panose="02020603050405020304" pitchFamily="18" charset="0"/>
              </a:rPr>
              <a:t>To create Django form we have to create a new file inside application folder lets say file name is </a:t>
            </a:r>
            <a:r>
              <a:rPr lang="en-US" b="1" dirty="0">
                <a:latin typeface="Times New Roman" panose="02020603050405020304" pitchFamily="18" charset="0"/>
                <a:cs typeface="Times New Roman" panose="02020603050405020304" pitchFamily="18" charset="0"/>
              </a:rPr>
              <a:t>forms.py</a:t>
            </a:r>
            <a:r>
              <a:rPr lang="en-US" dirty="0">
                <a:latin typeface="Times New Roman" panose="02020603050405020304" pitchFamily="18" charset="0"/>
                <a:cs typeface="Times New Roman" panose="02020603050405020304" pitchFamily="18" charset="0"/>
              </a:rPr>
              <a:t>. Now we can write below code inside </a:t>
            </a:r>
            <a:r>
              <a:rPr lang="en-US" b="1" dirty="0">
                <a:latin typeface="Times New Roman" panose="02020603050405020304" pitchFamily="18" charset="0"/>
                <a:cs typeface="Times New Roman" panose="02020603050405020304" pitchFamily="18" charset="0"/>
              </a:rPr>
              <a:t>forms.py</a:t>
            </a:r>
            <a:r>
              <a:rPr lang="en-US" dirty="0">
                <a:latin typeface="Times New Roman" panose="02020603050405020304" pitchFamily="18" charset="0"/>
                <a:cs typeface="Times New Roman" panose="02020603050405020304" pitchFamily="18" charset="0"/>
              </a:rPr>
              <a:t> to create a form:-</a:t>
            </a:r>
          </a:p>
          <a:p>
            <a:pPr marL="0" indent="0">
              <a:buFont typeface="Wingdings 2" panose="05020102010507070707" pitchFamily="18" charset="2"/>
              <a:buNone/>
            </a:pPr>
            <a:r>
              <a:rPr lang="en-US" dirty="0">
                <a:latin typeface="Times New Roman" panose="02020603050405020304" pitchFamily="18" charset="0"/>
                <a:cs typeface="Times New Roman" panose="02020603050405020304" pitchFamily="18" charset="0"/>
              </a:rPr>
              <a:t>Syntax:-</a:t>
            </a:r>
          </a:p>
          <a:p>
            <a:pPr marL="0" indent="0">
              <a:buFont typeface="Wingdings 2" panose="05020102010507070707" pitchFamily="18" charset="2"/>
              <a:buNone/>
            </a:pPr>
            <a:r>
              <a:rPr lang="en-US" dirty="0">
                <a:latin typeface="Times New Roman" panose="02020603050405020304" pitchFamily="18" charset="0"/>
                <a:cs typeface="Times New Roman" panose="02020603050405020304" pitchFamily="18" charset="0"/>
              </a:rPr>
              <a:t>from </a:t>
            </a:r>
            <a:r>
              <a:rPr lang="en-US" dirty="0" err="1">
                <a:latin typeface="Times New Roman" panose="02020603050405020304" pitchFamily="18" charset="0"/>
                <a:cs typeface="Times New Roman" panose="02020603050405020304" pitchFamily="18" charset="0"/>
              </a:rPr>
              <a:t>django</a:t>
            </a:r>
            <a:r>
              <a:rPr lang="en-US" dirty="0">
                <a:latin typeface="Times New Roman" panose="02020603050405020304" pitchFamily="18" charset="0"/>
                <a:cs typeface="Times New Roman" panose="02020603050405020304" pitchFamily="18" charset="0"/>
              </a:rPr>
              <a:t> import forms</a:t>
            </a:r>
          </a:p>
          <a:p>
            <a:pPr marL="0" indent="0">
              <a:buFont typeface="Wingdings 2" panose="05020102010507070707" pitchFamily="18" charset="2"/>
              <a:buNone/>
            </a:pPr>
            <a:r>
              <a:rPr lang="en-US" dirty="0">
                <a:latin typeface="Times New Roman" panose="02020603050405020304" pitchFamily="18" charset="0"/>
                <a:cs typeface="Times New Roman" panose="02020603050405020304" pitchFamily="18" charset="0"/>
              </a:rPr>
              <a:t>class </a:t>
            </a:r>
            <a:r>
              <a:rPr lang="en-US" dirty="0" err="1">
                <a:latin typeface="Times New Roman" panose="02020603050405020304" pitchFamily="18" charset="0"/>
                <a:cs typeface="Times New Roman" panose="02020603050405020304" pitchFamily="18" charset="0"/>
              </a:rPr>
              <a:t>FormClassName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forms.Form</a:t>
            </a:r>
            <a:r>
              <a:rPr lang="en-US" dirty="0">
                <a:latin typeface="Times New Roman" panose="02020603050405020304" pitchFamily="18" charset="0"/>
                <a:cs typeface="Times New Roman" panose="02020603050405020304" pitchFamily="18" charset="0"/>
              </a:rPr>
              <a:t>):</a:t>
            </a:r>
          </a:p>
          <a:p>
            <a:pPr marL="0" indent="0">
              <a:buFont typeface="Wingdings 2" panose="05020102010507070707" pitchFamily="18" charset="2"/>
              <a:buNone/>
            </a:pPr>
            <a:r>
              <a:rPr lang="en-US" dirty="0">
                <a:latin typeface="Times New Roman" panose="02020603050405020304" pitchFamily="18" charset="0"/>
                <a:cs typeface="Times New Roman" panose="02020603050405020304" pitchFamily="18" charset="0"/>
              </a:rPr>
              <a:t>	label=</a:t>
            </a:r>
            <a:r>
              <a:rPr lang="en-US" dirty="0" err="1">
                <a:latin typeface="Times New Roman" panose="02020603050405020304" pitchFamily="18" charset="0"/>
                <a:cs typeface="Times New Roman" panose="02020603050405020304" pitchFamily="18" charset="0"/>
              </a:rPr>
              <a:t>forms.FieldType</a:t>
            </a:r>
            <a:r>
              <a:rPr lang="en-US" dirty="0">
                <a:latin typeface="Times New Roman" panose="02020603050405020304" pitchFamily="18" charset="0"/>
                <a:cs typeface="Times New Roman" panose="02020603050405020304" pitchFamily="18" charset="0"/>
              </a:rPr>
              <a:t>()</a:t>
            </a:r>
          </a:p>
          <a:p>
            <a:pPr marL="0" indent="0">
              <a:buFont typeface="Wingdings 2" panose="05020102010507070707" pitchFamily="18" charset="2"/>
              <a:buNone/>
            </a:pPr>
            <a:r>
              <a:rPr lang="en-US" dirty="0">
                <a:latin typeface="Times New Roman" panose="02020603050405020304" pitchFamily="18" charset="0"/>
                <a:cs typeface="Times New Roman" panose="02020603050405020304" pitchFamily="18" charset="0"/>
              </a:rPr>
              <a:t>	label=</a:t>
            </a:r>
            <a:r>
              <a:rPr lang="en-US" dirty="0" err="1">
                <a:latin typeface="Times New Roman" panose="02020603050405020304" pitchFamily="18" charset="0"/>
                <a:cs typeface="Times New Roman" panose="02020603050405020304" pitchFamily="18" charset="0"/>
              </a:rPr>
              <a:t>forms.FieldType</a:t>
            </a:r>
            <a:r>
              <a:rPr lang="en-US" dirty="0">
                <a:latin typeface="Times New Roman" panose="02020603050405020304" pitchFamily="18" charset="0"/>
                <a:cs typeface="Times New Roman" panose="02020603050405020304" pitchFamily="18" charset="0"/>
              </a:rPr>
              <a:t>(label=‘</a:t>
            </a:r>
            <a:r>
              <a:rPr lang="en-US" dirty="0" err="1">
                <a:latin typeface="Times New Roman" panose="02020603050405020304" pitchFamily="18" charset="0"/>
                <a:cs typeface="Times New Roman" panose="02020603050405020304" pitchFamily="18" charset="0"/>
              </a:rPr>
              <a:t>display_label</a:t>
            </a:r>
            <a:r>
              <a:rPr lang="en-US" dirty="0">
                <a:latin typeface="Times New Roman" panose="02020603050405020304" pitchFamily="18" charset="0"/>
                <a:cs typeface="Times New Roman" panose="02020603050405020304" pitchFamily="18" charset="0"/>
              </a:rPr>
              <a:t>’)		</a:t>
            </a:r>
          </a:p>
          <a:p>
            <a:pPr marL="0" indent="0">
              <a:buFont typeface="Wingdings 2" panose="05020102010507070707" pitchFamily="18" charset="2"/>
              <a:buNone/>
            </a:pPr>
            <a:r>
              <a:rPr lang="en-US" dirty="0">
                <a:latin typeface="Times New Roman" panose="02020603050405020304" pitchFamily="18" charset="0"/>
                <a:cs typeface="Times New Roman" panose="02020603050405020304" pitchFamily="18" charset="0"/>
              </a:rPr>
              <a:t>Example:-</a:t>
            </a:r>
          </a:p>
          <a:p>
            <a:pPr marL="0" indent="0">
              <a:buFont typeface="Wingdings 2" panose="05020102010507070707" pitchFamily="18" charset="2"/>
              <a:buNone/>
            </a:pPr>
            <a:r>
              <a:rPr lang="en-US" dirty="0">
                <a:latin typeface="Times New Roman" panose="02020603050405020304" pitchFamily="18" charset="0"/>
                <a:cs typeface="Times New Roman" panose="02020603050405020304" pitchFamily="18" charset="0"/>
              </a:rPr>
              <a:t>from </a:t>
            </a:r>
            <a:r>
              <a:rPr lang="en-US" dirty="0" err="1">
                <a:latin typeface="Times New Roman" panose="02020603050405020304" pitchFamily="18" charset="0"/>
                <a:cs typeface="Times New Roman" panose="02020603050405020304" pitchFamily="18" charset="0"/>
              </a:rPr>
              <a:t>django</a:t>
            </a:r>
            <a:r>
              <a:rPr lang="en-US" dirty="0">
                <a:latin typeface="Times New Roman" panose="02020603050405020304" pitchFamily="18" charset="0"/>
                <a:cs typeface="Times New Roman" panose="02020603050405020304" pitchFamily="18" charset="0"/>
              </a:rPr>
              <a:t> import forms</a:t>
            </a:r>
          </a:p>
          <a:p>
            <a:pPr marL="0" indent="0">
              <a:buFont typeface="Wingdings 2" panose="05020102010507070707" pitchFamily="18" charset="2"/>
              <a:buNone/>
            </a:pPr>
            <a:r>
              <a:rPr lang="en-US" dirty="0">
                <a:latin typeface="Times New Roman" panose="02020603050405020304" pitchFamily="18" charset="0"/>
                <a:cs typeface="Times New Roman" panose="02020603050405020304" pitchFamily="18" charset="0"/>
              </a:rPr>
              <a:t>class </a:t>
            </a:r>
            <a:r>
              <a:rPr lang="en-US" dirty="0" err="1">
                <a:latin typeface="Times New Roman" panose="02020603050405020304" pitchFamily="18" charset="0"/>
                <a:cs typeface="Times New Roman" panose="02020603050405020304" pitchFamily="18" charset="0"/>
              </a:rPr>
              <a:t>StudentRegistration</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forms.Form</a:t>
            </a:r>
            <a:r>
              <a:rPr lang="en-US" dirty="0">
                <a:latin typeface="Times New Roman" panose="02020603050405020304" pitchFamily="18" charset="0"/>
                <a:cs typeface="Times New Roman" panose="02020603050405020304" pitchFamily="18" charset="0"/>
              </a:rPr>
              <a:t>):</a:t>
            </a:r>
          </a:p>
          <a:p>
            <a:pPr marL="0" indent="0">
              <a:buFont typeface="Wingdings 2" panose="05020102010507070707" pitchFamily="18" charset="2"/>
              <a:buNone/>
            </a:pPr>
            <a:r>
              <a:rPr lang="en-US" dirty="0">
                <a:latin typeface="Times New Roman" panose="02020603050405020304" pitchFamily="18" charset="0"/>
                <a:cs typeface="Times New Roman" panose="02020603050405020304" pitchFamily="18" charset="0"/>
              </a:rPr>
              <a:t>	name=</a:t>
            </a:r>
            <a:r>
              <a:rPr lang="en-US" dirty="0" err="1">
                <a:latin typeface="Times New Roman" panose="02020603050405020304" pitchFamily="18" charset="0"/>
                <a:cs typeface="Times New Roman" panose="02020603050405020304" pitchFamily="18" charset="0"/>
              </a:rPr>
              <a:t>forms.CharField</a:t>
            </a:r>
            <a:r>
              <a:rPr lang="en-US" dirty="0">
                <a:latin typeface="Times New Roman" panose="02020603050405020304" pitchFamily="18" charset="0"/>
                <a:cs typeface="Times New Roman" panose="02020603050405020304" pitchFamily="18" charset="0"/>
              </a:rPr>
              <a:t>()		# Here length is not required</a:t>
            </a:r>
          </a:p>
          <a:p>
            <a:pPr marL="0" indent="0">
              <a:buFont typeface="Wingdings 2" panose="05020102010507070707" pitchFamily="18" charset="2"/>
              <a:buNone/>
            </a:pPr>
            <a:r>
              <a:rPr lang="en-US" dirty="0">
                <a:latin typeface="Times New Roman" panose="02020603050405020304" pitchFamily="18" charset="0"/>
                <a:cs typeface="Times New Roman" panose="02020603050405020304" pitchFamily="18" charset="0"/>
              </a:rPr>
              <a:t>	email=</a:t>
            </a:r>
            <a:r>
              <a:rPr lang="en-US" dirty="0" err="1">
                <a:latin typeface="Times New Roman" panose="02020603050405020304" pitchFamily="18" charset="0"/>
                <a:cs typeface="Times New Roman" panose="02020603050405020304" pitchFamily="18" charset="0"/>
              </a:rPr>
              <a:t>forms.EmailField</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0798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5BD7AD9-EF93-422A-8110-2D071C8DD8EE}"/>
              </a:ext>
            </a:extLst>
          </p:cNvPr>
          <p:cNvSpPr txBox="1">
            <a:spLocks/>
          </p:cNvSpPr>
          <p:nvPr/>
        </p:nvSpPr>
        <p:spPr>
          <a:xfrm>
            <a:off x="609600" y="1176805"/>
            <a:ext cx="10972800" cy="5511378"/>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a:latin typeface="Times New Roman" panose="02020603050405020304" pitchFamily="18" charset="0"/>
                <a:cs typeface="Times New Roman" panose="02020603050405020304" pitchFamily="18" charset="0"/>
              </a:rPr>
              <a:t>First of all create form object inside </a:t>
            </a:r>
            <a:r>
              <a:rPr lang="en-US" sz="2000" b="1">
                <a:latin typeface="Times New Roman" panose="02020603050405020304" pitchFamily="18" charset="0"/>
                <a:cs typeface="Times New Roman" panose="02020603050405020304" pitchFamily="18" charset="0"/>
              </a:rPr>
              <a:t>views.py </a:t>
            </a:r>
            <a:r>
              <a:rPr lang="en-US" sz="2000">
                <a:latin typeface="Times New Roman" panose="02020603050405020304" pitchFamily="18" charset="0"/>
                <a:cs typeface="Times New Roman" panose="02020603050405020304" pitchFamily="18" charset="0"/>
              </a:rPr>
              <a:t>file then pass this object to template file as a dict.</a:t>
            </a:r>
          </a:p>
          <a:p>
            <a:pPr marL="0" indent="0">
              <a:buFont typeface="Wingdings 2" panose="05020102010507070707" pitchFamily="18" charset="2"/>
              <a:buNone/>
            </a:pPr>
            <a:r>
              <a:rPr lang="en-US" sz="2000">
                <a:latin typeface="Times New Roman" panose="02020603050405020304" pitchFamily="18" charset="0"/>
                <a:cs typeface="Times New Roman" panose="02020603050405020304" pitchFamily="18" charset="0"/>
              </a:rPr>
              <a:t>views.py</a:t>
            </a:r>
          </a:p>
          <a:p>
            <a:pPr marL="0" indent="0">
              <a:buFont typeface="Wingdings 2" panose="05020102010507070707" pitchFamily="18" charset="2"/>
              <a:buNone/>
            </a:pPr>
            <a:r>
              <a:rPr lang="en-US" sz="2000">
                <a:latin typeface="Times New Roman" panose="02020603050405020304" pitchFamily="18" charset="0"/>
                <a:cs typeface="Times New Roman" panose="02020603050405020304" pitchFamily="18" charset="0"/>
              </a:rPr>
              <a:t>from .forms import StudentRegistration </a:t>
            </a:r>
          </a:p>
          <a:p>
            <a:pPr marL="0" indent="0">
              <a:buFont typeface="Wingdings 2" panose="05020102010507070707" pitchFamily="18" charset="2"/>
              <a:buNone/>
            </a:pPr>
            <a:r>
              <a:rPr lang="en-US" sz="2000">
                <a:latin typeface="Times New Roman" panose="02020603050405020304" pitchFamily="18" charset="0"/>
                <a:cs typeface="Times New Roman" panose="02020603050405020304" pitchFamily="18" charset="0"/>
              </a:rPr>
              <a:t>def showformdata(request):</a:t>
            </a:r>
          </a:p>
          <a:p>
            <a:pPr marL="0" indent="0">
              <a:buFont typeface="Wingdings 2" panose="05020102010507070707" pitchFamily="18" charset="2"/>
              <a:buNone/>
            </a:pPr>
            <a:r>
              <a:rPr lang="en-US" sz="2000">
                <a:latin typeface="Times New Roman" panose="02020603050405020304" pitchFamily="18" charset="0"/>
                <a:cs typeface="Times New Roman" panose="02020603050405020304" pitchFamily="18" charset="0"/>
              </a:rPr>
              <a:t>	fm = StudentRegistration()</a:t>
            </a:r>
          </a:p>
          <a:p>
            <a:pPr marL="0" indent="0">
              <a:buFont typeface="Wingdings 2" panose="05020102010507070707" pitchFamily="18" charset="2"/>
              <a:buNone/>
            </a:pPr>
            <a:r>
              <a:rPr lang="en-US" sz="2000">
                <a:latin typeface="Times New Roman" panose="02020603050405020304" pitchFamily="18" charset="0"/>
                <a:cs typeface="Times New Roman" panose="02020603050405020304" pitchFamily="18" charset="0"/>
              </a:rPr>
              <a:t>	return render(request, ‘enroll/userregistration.html’, {‘form’:fm})</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3375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D081B15-C3A6-4B4F-9BAA-051F7DBB6547}"/>
              </a:ext>
            </a:extLst>
          </p:cNvPr>
          <p:cNvSpPr txBox="1">
            <a:spLocks/>
          </p:cNvSpPr>
          <p:nvPr/>
        </p:nvSpPr>
        <p:spPr>
          <a:xfrm>
            <a:off x="609600" y="1310326"/>
            <a:ext cx="10972800" cy="5377856"/>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dirty="0">
                <a:latin typeface="Times New Roman" panose="02020603050405020304" pitchFamily="18" charset="0"/>
                <a:cs typeface="Times New Roman" panose="02020603050405020304" pitchFamily="18" charset="0"/>
              </a:rPr>
              <a:t>{{form}} doesn’t add form tag and button so we have to add them manually.</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pPr>
            <a:r>
              <a:rPr lang="en-US" sz="2000" dirty="0">
                <a:latin typeface="Times New Roman" panose="02020603050405020304" pitchFamily="18" charset="0"/>
                <a:cs typeface="Times New Roman" panose="02020603050405020304" pitchFamily="18" charset="0"/>
              </a:rPr>
              <a:t>templates/enroll / userregistration.html</a:t>
            </a:r>
          </a:p>
          <a:p>
            <a:pPr marL="0" indent="0">
              <a:buFont typeface="Wingdings 2" panose="05020102010507070707" pitchFamily="18" charset="2"/>
              <a:buNone/>
            </a:pPr>
            <a:r>
              <a:rPr lang="en-US" sz="2000" dirty="0">
                <a:cs typeface="Times New Roman" panose="02020603050405020304" pitchFamily="18" charset="0"/>
              </a:rPr>
              <a:t>&lt;!DOCTYPE html&gt;</a:t>
            </a:r>
          </a:p>
          <a:p>
            <a:pPr marL="0" indent="0">
              <a:buFont typeface="Wingdings 2" panose="05020102010507070707" pitchFamily="18" charset="2"/>
              <a:buNone/>
            </a:pPr>
            <a:r>
              <a:rPr lang="en-US" sz="2000" dirty="0">
                <a:cs typeface="Times New Roman" panose="02020603050405020304" pitchFamily="18" charset="0"/>
              </a:rPr>
              <a:t>&lt;html&gt; </a:t>
            </a:r>
          </a:p>
          <a:p>
            <a:pPr marL="0" indent="0">
              <a:buFont typeface="Wingdings 2" panose="05020102010507070707" pitchFamily="18" charset="2"/>
              <a:buNone/>
            </a:pPr>
            <a:r>
              <a:rPr lang="en-US" sz="2000" dirty="0">
                <a:cs typeface="Times New Roman" panose="02020603050405020304" pitchFamily="18" charset="0"/>
              </a:rPr>
              <a:t>	&lt;body&gt;</a:t>
            </a:r>
          </a:p>
          <a:p>
            <a:pPr marL="0" indent="0">
              <a:buFont typeface="Wingdings 2" panose="05020102010507070707" pitchFamily="18" charset="2"/>
              <a:buNone/>
            </a:pPr>
            <a:r>
              <a:rPr lang="en-US" sz="2000" dirty="0">
                <a:cs typeface="Times New Roman" panose="02020603050405020304" pitchFamily="18" charset="0"/>
              </a:rPr>
              <a:t>		&lt;form action =“” method=“get”&gt;</a:t>
            </a:r>
          </a:p>
          <a:p>
            <a:pPr marL="0" indent="0">
              <a:buFont typeface="Wingdings 2" panose="05020102010507070707" pitchFamily="18" charset="2"/>
              <a:buNone/>
            </a:pPr>
            <a:r>
              <a:rPr lang="en-US" sz="2000" dirty="0">
                <a:cs typeface="Times New Roman" panose="02020603050405020304" pitchFamily="18" charset="0"/>
              </a:rPr>
              <a:t>			{{form}}</a:t>
            </a:r>
          </a:p>
          <a:p>
            <a:pPr marL="0" indent="0">
              <a:buFont typeface="Wingdings 2" panose="05020102010507070707" pitchFamily="18" charset="2"/>
              <a:buNone/>
            </a:pPr>
            <a:r>
              <a:rPr lang="en-US" sz="2000" dirty="0">
                <a:cs typeface="Times New Roman" panose="02020603050405020304" pitchFamily="18" charset="0"/>
              </a:rPr>
              <a:t>			&lt;input type=“submit” value=“Submit”&gt;</a:t>
            </a:r>
          </a:p>
          <a:p>
            <a:pPr marL="0" indent="0">
              <a:buFont typeface="Wingdings 2" panose="05020102010507070707" pitchFamily="18" charset="2"/>
              <a:buNone/>
            </a:pPr>
            <a:r>
              <a:rPr lang="en-US" sz="2000" dirty="0">
                <a:cs typeface="Times New Roman" panose="02020603050405020304" pitchFamily="18" charset="0"/>
              </a:rPr>
              <a:t>		&lt;/form&gt;</a:t>
            </a:r>
          </a:p>
          <a:p>
            <a:pPr marL="0" indent="0">
              <a:buFont typeface="Wingdings 2" panose="05020102010507070707" pitchFamily="18" charset="2"/>
              <a:buNone/>
            </a:pPr>
            <a:r>
              <a:rPr lang="en-US" sz="2000" dirty="0">
                <a:cs typeface="Times New Roman" panose="02020603050405020304" pitchFamily="18" charset="0"/>
              </a:rPr>
              <a:t>	&lt;/body&gt;</a:t>
            </a:r>
          </a:p>
          <a:p>
            <a:pPr marL="0" indent="0">
              <a:buFont typeface="Wingdings 2" panose="05020102010507070707" pitchFamily="18" charset="2"/>
              <a:buNone/>
            </a:pPr>
            <a:r>
              <a:rPr lang="en-US" sz="2000" dirty="0">
                <a:cs typeface="Times New Roman" panose="02020603050405020304" pitchFamily="18" charset="0"/>
              </a:rPr>
              <a:t>&lt;/html&gt;</a:t>
            </a:r>
          </a:p>
        </p:txBody>
      </p:sp>
    </p:spTree>
    <p:extLst>
      <p:ext uri="{BB962C8B-B14F-4D97-AF65-F5344CB8AC3E}">
        <p14:creationId xmlns:p14="http://schemas.microsoft.com/office/powerpoint/2010/main" val="3470790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fad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fad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fade">
                                      <p:cBhvr>
                                        <p:cTn id="47" dur="500"/>
                                        <p:tgtEl>
                                          <p:spTgt spid="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10" end="10"/>
                                            </p:txEl>
                                          </p:spTgt>
                                        </p:tgtEl>
                                        <p:attrNameLst>
                                          <p:attrName>style.visibility</p:attrName>
                                        </p:attrNameLst>
                                      </p:cBhvr>
                                      <p:to>
                                        <p:strVal val="visible"/>
                                      </p:to>
                                    </p:set>
                                    <p:animEffect transition="in" filter="fade">
                                      <p:cBhvr>
                                        <p:cTn id="52" dur="500"/>
                                        <p:tgtEl>
                                          <p:spTgt spid="2">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
                                            <p:txEl>
                                              <p:pRg st="11" end="11"/>
                                            </p:txEl>
                                          </p:spTgt>
                                        </p:tgtEl>
                                        <p:attrNameLst>
                                          <p:attrName>style.visibility</p:attrName>
                                        </p:attrNameLst>
                                      </p:cBhvr>
                                      <p:to>
                                        <p:strVal val="visible"/>
                                      </p:to>
                                    </p:set>
                                    <p:animEffect transition="in" filter="fade">
                                      <p:cBhvr>
                                        <p:cTn id="57"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7723CDD-A206-4F85-BEBA-50755054A7DE}"/>
              </a:ext>
            </a:extLst>
          </p:cNvPr>
          <p:cNvSpPr txBox="1">
            <a:spLocks/>
          </p:cNvSpPr>
          <p:nvPr/>
        </p:nvSpPr>
        <p:spPr>
          <a:xfrm>
            <a:off x="631596" y="688157"/>
            <a:ext cx="10950804" cy="5463677"/>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000" dirty="0">
                <a:latin typeface="Times New Roman" panose="02020603050405020304" pitchFamily="18" charset="0"/>
                <a:cs typeface="Times New Roman" panose="02020603050405020304" pitchFamily="18" charset="0"/>
              </a:rPr>
              <a:t>The output does not include the &lt;table&gt; and &lt;/table&gt; tags, nor does it include the &lt;form&gt; and &lt;/form&gt; tags or an &lt;input type="submit"&gt; tag. It’s your job to do that.</a:t>
            </a:r>
          </a:p>
          <a:p>
            <a:r>
              <a:rPr lang="en-US" sz="2000" dirty="0">
                <a:latin typeface="Times New Roman" panose="02020603050405020304" pitchFamily="18" charset="0"/>
                <a:cs typeface="Times New Roman" panose="02020603050405020304" pitchFamily="18" charset="0"/>
              </a:rPr>
              <a:t>Each field type has a default HTML representation</a:t>
            </a:r>
            <a:r>
              <a:rPr lang="en-US" sz="2000" u="sng" dirty="0">
                <a:solidFill>
                  <a:srgbClr val="00B050"/>
                </a:solidFill>
                <a:latin typeface="Times New Roman" panose="02020603050405020304" pitchFamily="18" charset="0"/>
                <a:cs typeface="Times New Roman" panose="02020603050405020304" pitchFamily="18" charset="0"/>
              </a:rPr>
              <a:t>. </a:t>
            </a:r>
            <a:r>
              <a:rPr lang="en-US" sz="2000" u="sng" dirty="0" err="1">
                <a:solidFill>
                  <a:srgbClr val="00B050"/>
                </a:solidFill>
                <a:latin typeface="Times New Roman" panose="02020603050405020304" pitchFamily="18" charset="0"/>
                <a:cs typeface="Times New Roman" panose="02020603050405020304" pitchFamily="18" charset="0"/>
              </a:rPr>
              <a:t>CharField</a:t>
            </a:r>
            <a:r>
              <a:rPr lang="en-US" sz="2000" u="sng" dirty="0">
                <a:solidFill>
                  <a:srgbClr val="00B050"/>
                </a:solidFill>
                <a:latin typeface="Times New Roman" panose="02020603050405020304" pitchFamily="18" charset="0"/>
                <a:cs typeface="Times New Roman" panose="02020603050405020304" pitchFamily="18" charset="0"/>
              </a:rPr>
              <a:t> is represented by an &lt;input type="text"</a:t>
            </a:r>
            <a:r>
              <a:rPr lang="en-US" sz="2000" dirty="0">
                <a:latin typeface="Times New Roman" panose="02020603050405020304" pitchFamily="18" charset="0"/>
                <a:cs typeface="Times New Roman" panose="02020603050405020304" pitchFamily="18" charset="0"/>
              </a:rPr>
              <a:t>&gt; and </a:t>
            </a:r>
            <a:r>
              <a:rPr lang="en-US" sz="2000" u="sng" dirty="0" err="1">
                <a:solidFill>
                  <a:srgbClr val="00B050"/>
                </a:solidFill>
                <a:latin typeface="Times New Roman" panose="02020603050405020304" pitchFamily="18" charset="0"/>
                <a:cs typeface="Times New Roman" panose="02020603050405020304" pitchFamily="18" charset="0"/>
              </a:rPr>
              <a:t>EmailField</a:t>
            </a:r>
            <a:r>
              <a:rPr lang="en-US" sz="2000" u="sng" dirty="0">
                <a:solidFill>
                  <a:srgbClr val="00B050"/>
                </a:solidFill>
                <a:latin typeface="Times New Roman" panose="02020603050405020304" pitchFamily="18" charset="0"/>
                <a:cs typeface="Times New Roman" panose="02020603050405020304" pitchFamily="18" charset="0"/>
              </a:rPr>
              <a:t> by an &lt;input type=“email” </a:t>
            </a:r>
            <a:r>
              <a:rPr lang="en-US" sz="2000" dirty="0">
                <a:latin typeface="Times New Roman" panose="02020603050405020304" pitchFamily="18" charset="0"/>
                <a:cs typeface="Times New Roman" panose="02020603050405020304" pitchFamily="18" charset="0"/>
              </a:rPr>
              <a:t>&gt;.</a:t>
            </a:r>
          </a:p>
          <a:p>
            <a:r>
              <a:rPr lang="en-US" sz="2000" dirty="0">
                <a:latin typeface="Times New Roman" panose="02020603050405020304" pitchFamily="18" charset="0"/>
                <a:cs typeface="Times New Roman" panose="02020603050405020304" pitchFamily="18" charset="0"/>
              </a:rPr>
              <a:t>The HTML </a:t>
            </a:r>
            <a:r>
              <a:rPr lang="en-US" sz="2000" i="1" dirty="0">
                <a:latin typeface="Times New Roman" panose="02020603050405020304" pitchFamily="18" charset="0"/>
                <a:cs typeface="Times New Roman" panose="02020603050405020304" pitchFamily="18" charset="0"/>
              </a:rPr>
              <a:t>name</a:t>
            </a:r>
            <a:r>
              <a:rPr lang="en-US" sz="2000" dirty="0">
                <a:latin typeface="Times New Roman" panose="02020603050405020304" pitchFamily="18" charset="0"/>
                <a:cs typeface="Times New Roman" panose="02020603050405020304" pitchFamily="18" charset="0"/>
              </a:rPr>
              <a:t> for each tag is taken </a:t>
            </a:r>
            <a:r>
              <a:rPr lang="en-US" sz="2000" b="1" i="1" dirty="0">
                <a:solidFill>
                  <a:schemeClr val="accent2">
                    <a:lumMod val="75000"/>
                  </a:schemeClr>
                </a:solidFill>
                <a:latin typeface="Times New Roman" panose="02020603050405020304" pitchFamily="18" charset="0"/>
                <a:cs typeface="Times New Roman" panose="02020603050405020304" pitchFamily="18" charset="0"/>
              </a:rPr>
              <a:t>directly from its attribute name in the </a:t>
            </a:r>
            <a:r>
              <a:rPr lang="en-US" sz="2000" b="1" i="1" dirty="0" err="1">
                <a:solidFill>
                  <a:schemeClr val="accent2">
                    <a:lumMod val="75000"/>
                  </a:schemeClr>
                </a:solidFill>
                <a:latin typeface="Times New Roman" panose="02020603050405020304" pitchFamily="18" charset="0"/>
                <a:cs typeface="Times New Roman" panose="02020603050405020304" pitchFamily="18" charset="0"/>
              </a:rPr>
              <a:t>StudentRegistration</a:t>
            </a:r>
            <a:r>
              <a:rPr lang="en-US" sz="2000" b="1" i="1" dirty="0">
                <a:solidFill>
                  <a:schemeClr val="accent2">
                    <a:lumMod val="75000"/>
                  </a:schemeClr>
                </a:solidFill>
                <a:latin typeface="Times New Roman" panose="02020603050405020304" pitchFamily="18" charset="0"/>
                <a:cs typeface="Times New Roman" panose="02020603050405020304" pitchFamily="18" charset="0"/>
              </a:rPr>
              <a:t> class</a:t>
            </a:r>
            <a:r>
              <a:rPr lang="en-US" sz="2000" dirty="0">
                <a:latin typeface="Times New Roman" panose="02020603050405020304" pitchFamily="18" charset="0"/>
                <a:cs typeface="Times New Roman" panose="02020603050405020304" pitchFamily="18" charset="0"/>
              </a:rPr>
              <a:t>.</a:t>
            </a:r>
          </a:p>
          <a:p>
            <a:r>
              <a:rPr lang="en-US" sz="2000" dirty="0">
                <a:solidFill>
                  <a:schemeClr val="accent1"/>
                </a:solidFill>
                <a:latin typeface="Times New Roman" panose="02020603050405020304" pitchFamily="18" charset="0"/>
                <a:cs typeface="Times New Roman" panose="02020603050405020304" pitchFamily="18" charset="0"/>
              </a:rPr>
              <a:t>The text label for each field e.g. ‘Name:’ and ‘Email:' is generated from the field name by converting all underscores to spaces and upper-casing the first letter.</a:t>
            </a:r>
          </a:p>
          <a:p>
            <a:r>
              <a:rPr lang="en-US" sz="2000" dirty="0">
                <a:latin typeface="Times New Roman" panose="02020603050405020304" pitchFamily="18" charset="0"/>
                <a:cs typeface="Times New Roman" panose="02020603050405020304" pitchFamily="18" charset="0"/>
              </a:rPr>
              <a:t>Each text label is surrounded in an HTML &lt;label&gt; tag, which points to the appropriate form field via its id.</a:t>
            </a:r>
          </a:p>
          <a:p>
            <a:r>
              <a:rPr lang="en-US" sz="2000" dirty="0">
                <a:latin typeface="Times New Roman" panose="02020603050405020304" pitchFamily="18" charset="0"/>
                <a:cs typeface="Times New Roman" panose="02020603050405020304" pitchFamily="18" charset="0"/>
              </a:rPr>
              <a:t>Its id, in turn, is generated by prepending 'id_' to the field name. The id attributes and &lt;label&gt; tags are included in the output by default.</a:t>
            </a:r>
          </a:p>
          <a:p>
            <a:r>
              <a:rPr lang="en-US" sz="2000" dirty="0">
                <a:latin typeface="Times New Roman" panose="02020603050405020304" pitchFamily="18" charset="0"/>
                <a:cs typeface="Times New Roman" panose="02020603050405020304" pitchFamily="18" charset="0"/>
              </a:rPr>
              <a:t>The output uses HTML5 syntax, targeting &lt;!DOCTYPE html&gt;</a:t>
            </a:r>
          </a:p>
        </p:txBody>
      </p:sp>
    </p:spTree>
    <p:extLst>
      <p:ext uri="{BB962C8B-B14F-4D97-AF65-F5344CB8AC3E}">
        <p14:creationId xmlns:p14="http://schemas.microsoft.com/office/powerpoint/2010/main" val="288130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41FD2B5-84A1-4908-B6A9-360C88CD6EE6}"/>
              </a:ext>
            </a:extLst>
          </p:cNvPr>
          <p:cNvSpPr txBox="1">
            <a:spLocks/>
          </p:cNvSpPr>
          <p:nvPr/>
        </p:nvSpPr>
        <p:spPr>
          <a:xfrm>
            <a:off x="538578" y="749498"/>
            <a:ext cx="10972800" cy="5359003"/>
          </a:xfrm>
          <a:prstGeom prst="rect">
            <a:avLst/>
          </a:prstGeom>
        </p:spPr>
        <p:txBody>
          <a:bodyPr>
            <a:normAutofit lnSpcReduction="1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en-US" sz="2000" dirty="0">
              <a:latin typeface="Times New Roman" panose="02020603050405020304" pitchFamily="18" charset="0"/>
              <a:cs typeface="Times New Roman" panose="02020603050405020304" pitchFamily="18" charset="0"/>
            </a:endParaRPr>
          </a:p>
          <a:p>
            <a:pPr marL="0" indent="0">
              <a:buNone/>
            </a:pPr>
            <a:r>
              <a:rPr lang="en-US" sz="3600" b="1" dirty="0">
                <a:latin typeface="Times New Roman" panose="02020603050405020304" pitchFamily="18" charset="0"/>
                <a:cs typeface="Times New Roman" panose="02020603050405020304" pitchFamily="18" charset="0"/>
              </a:rPr>
              <a:t>Form rendering</a:t>
            </a:r>
          </a:p>
          <a:p>
            <a:r>
              <a:rPr lang="en-US" sz="2000" dirty="0">
                <a:latin typeface="Times New Roman" panose="02020603050405020304" pitchFamily="18" charset="0"/>
                <a:cs typeface="Times New Roman" panose="02020603050405020304" pitchFamily="18" charset="0"/>
              </a:rPr>
              <a:t>{{form}} will render them all</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form.as_table</a:t>
            </a:r>
            <a:r>
              <a:rPr lang="en-US" sz="2000" dirty="0">
                <a:latin typeface="Times New Roman" panose="02020603050405020304" pitchFamily="18" charset="0"/>
                <a:cs typeface="Times New Roman" panose="02020603050405020304" pitchFamily="18" charset="0"/>
              </a:rPr>
              <a:t> }} will render them as table cells wrapped in &lt;tr&gt; tags</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form.as_p</a:t>
            </a:r>
            <a:r>
              <a:rPr lang="en-US" sz="2000" dirty="0">
                <a:latin typeface="Times New Roman" panose="02020603050405020304" pitchFamily="18" charset="0"/>
                <a:cs typeface="Times New Roman" panose="02020603050405020304" pitchFamily="18" charset="0"/>
              </a:rPr>
              <a:t> }} will render them wrapped in &lt;p&gt; tags</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form.as_ul</a:t>
            </a:r>
            <a:r>
              <a:rPr lang="en-US" sz="2000" dirty="0">
                <a:latin typeface="Times New Roman" panose="02020603050405020304" pitchFamily="18" charset="0"/>
                <a:cs typeface="Times New Roman" panose="02020603050405020304" pitchFamily="18" charset="0"/>
              </a:rPr>
              <a:t> }} will render them wrapped in &lt;li&gt; tags</a:t>
            </a: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form.name_of_field</a:t>
            </a:r>
            <a:r>
              <a:rPr lang="en-US" sz="2000" dirty="0">
                <a:latin typeface="Times New Roman" panose="02020603050405020304" pitchFamily="18" charset="0"/>
                <a:cs typeface="Times New Roman" panose="02020603050405020304" pitchFamily="18" charset="0"/>
              </a:rPr>
              <a:t> }} will render field manually as given</a:t>
            </a:r>
          </a:p>
          <a:p>
            <a:endParaRPr lang="en-US" sz="2000"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pPr>
            <a:r>
              <a:rPr lang="en-US" sz="2000" dirty="0">
                <a:cs typeface="Times New Roman" panose="02020603050405020304" pitchFamily="18" charset="0"/>
              </a:rPr>
              <a:t>&lt;form action =“” method=“get”&gt;</a:t>
            </a:r>
          </a:p>
          <a:p>
            <a:pPr marL="0" indent="0">
              <a:buFont typeface="Wingdings 2" panose="05020102010507070707" pitchFamily="18" charset="2"/>
              <a:buNone/>
            </a:pPr>
            <a:r>
              <a:rPr lang="en-US" sz="2000" dirty="0">
                <a:cs typeface="Times New Roman" panose="02020603050405020304" pitchFamily="18" charset="0"/>
              </a:rPr>
              <a:t>	 {{form}}</a:t>
            </a:r>
          </a:p>
          <a:p>
            <a:pPr marL="0" indent="0">
              <a:buFont typeface="Wingdings 2" panose="05020102010507070707" pitchFamily="18" charset="2"/>
              <a:buNone/>
            </a:pPr>
            <a:r>
              <a:rPr lang="en-US" sz="2000" dirty="0">
                <a:cs typeface="Times New Roman" panose="02020603050405020304" pitchFamily="18" charset="0"/>
              </a:rPr>
              <a:t>	&lt;input type=“submit” value=“Submit”&gt;</a:t>
            </a:r>
          </a:p>
          <a:p>
            <a:pPr marL="0" indent="0">
              <a:buFont typeface="Wingdings 2" panose="05020102010507070707" pitchFamily="18" charset="2"/>
              <a:buNone/>
            </a:pPr>
            <a:r>
              <a:rPr lang="en-US" sz="2000" dirty="0">
                <a:cs typeface="Times New Roman" panose="02020603050405020304" pitchFamily="18" charset="0"/>
              </a:rPr>
              <a:t>&lt;/form&gt;</a:t>
            </a:r>
          </a:p>
          <a:p>
            <a:pPr marL="0" indent="0">
              <a:buFont typeface="Wingdings 2" panose="05020102010507070707" pitchFamily="18" charset="2"/>
              <a:buNone/>
            </a:pPr>
            <a:endParaRPr lang="en-US" sz="1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82E60E2-D67A-46E1-8688-2AEB52AAEAF4}"/>
              </a:ext>
            </a:extLst>
          </p:cNvPr>
          <p:cNvSpPr/>
          <p:nvPr/>
        </p:nvSpPr>
        <p:spPr>
          <a:xfrm>
            <a:off x="6573090" y="4319188"/>
            <a:ext cx="4938288" cy="1323439"/>
          </a:xfrm>
          <a:prstGeom prst="rect">
            <a:avLst/>
          </a:prstGeom>
        </p:spPr>
        <p:txBody>
          <a:bodyPr wrap="square">
            <a:spAutoFit/>
          </a:bodyPr>
          <a:lstStyle/>
          <a:p>
            <a:pPr defTabSz="457200"/>
            <a:r>
              <a:rPr lang="en-US" sz="2000" dirty="0">
                <a:cs typeface="Times New Roman" panose="02020603050405020304" pitchFamily="18" charset="0"/>
              </a:rPr>
              <a:t>&lt;form action =“” method=“get”&gt;</a:t>
            </a:r>
          </a:p>
          <a:p>
            <a:pPr defTabSz="457200"/>
            <a:r>
              <a:rPr lang="en-US" sz="2000" dirty="0">
                <a:cs typeface="Times New Roman" panose="02020603050405020304" pitchFamily="18" charset="0"/>
              </a:rPr>
              <a:t>	 {{</a:t>
            </a:r>
            <a:r>
              <a:rPr lang="en-US" sz="2000" dirty="0" err="1">
                <a:cs typeface="Times New Roman" panose="02020603050405020304" pitchFamily="18" charset="0"/>
              </a:rPr>
              <a:t>form.as_p</a:t>
            </a:r>
            <a:r>
              <a:rPr lang="en-US" sz="2000" dirty="0">
                <a:cs typeface="Times New Roman" panose="02020603050405020304" pitchFamily="18" charset="0"/>
              </a:rPr>
              <a:t>}}</a:t>
            </a:r>
          </a:p>
          <a:p>
            <a:pPr defTabSz="457200"/>
            <a:r>
              <a:rPr lang="en-US" sz="2000" dirty="0">
                <a:cs typeface="Times New Roman" panose="02020603050405020304" pitchFamily="18" charset="0"/>
              </a:rPr>
              <a:t>	&lt;input type=“submit” value=“Submit”&gt;</a:t>
            </a:r>
          </a:p>
          <a:p>
            <a:pPr defTabSz="457200"/>
            <a:r>
              <a:rPr lang="en-US" sz="2000" dirty="0">
                <a:cs typeface="Times New Roman" panose="02020603050405020304" pitchFamily="18" charset="0"/>
              </a:rPr>
              <a:t>&lt;/form&gt;</a:t>
            </a:r>
          </a:p>
        </p:txBody>
      </p:sp>
    </p:spTree>
    <p:extLst>
      <p:ext uri="{BB962C8B-B14F-4D97-AF65-F5344CB8AC3E}">
        <p14:creationId xmlns:p14="http://schemas.microsoft.com/office/powerpoint/2010/main" val="273012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fad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fad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xEl>
                                              <p:pRg st="11" end="11"/>
                                            </p:txEl>
                                          </p:spTgt>
                                        </p:tgtEl>
                                        <p:attrNameLst>
                                          <p:attrName>style.visibility</p:attrName>
                                        </p:attrNameLst>
                                      </p:cBhvr>
                                      <p:to>
                                        <p:strVal val="visible"/>
                                      </p:to>
                                    </p:set>
                                    <p:animEffect transition="in" filter="fade">
                                      <p:cBhvr>
                                        <p:cTn id="52" dur="500"/>
                                        <p:tgtEl>
                                          <p:spTgt spid="2">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BCD6FB-D7E4-47F6-AE05-5AF331AE55D6}"/>
              </a:ext>
            </a:extLst>
          </p:cNvPr>
          <p:cNvSpPr txBox="1"/>
          <p:nvPr/>
        </p:nvSpPr>
        <p:spPr>
          <a:xfrm>
            <a:off x="430216" y="751344"/>
            <a:ext cx="10603544" cy="5355312"/>
          </a:xfrm>
          <a:prstGeom prst="rect">
            <a:avLst/>
          </a:prstGeom>
          <a:noFill/>
        </p:spPr>
        <p:txBody>
          <a:bodyPr wrap="square" rtlCol="0">
            <a:spAutoFit/>
          </a:bodyPr>
          <a:lstStyle/>
          <a:p>
            <a:pPr marL="0" indent="0" defTabSz="457200">
              <a:buNone/>
            </a:pPr>
            <a:r>
              <a:rPr lang="en-US" sz="3600" b="1" dirty="0">
                <a:latin typeface="Times New Roman" panose="02020603050405020304" pitchFamily="18" charset="0"/>
                <a:cs typeface="Times New Roman" panose="02020603050405020304" pitchFamily="18" charset="0"/>
              </a:rPr>
              <a:t>Configure id attribute</a:t>
            </a:r>
          </a:p>
          <a:p>
            <a:pPr marL="0" indent="0" defTabSz="457200">
              <a:buNone/>
            </a:pPr>
            <a:endParaRPr lang="en-US" sz="3600" b="1" dirty="0">
              <a:latin typeface="Times New Roman" panose="02020603050405020304" pitchFamily="18" charset="0"/>
              <a:cs typeface="Times New Roman" panose="02020603050405020304" pitchFamily="18" charset="0"/>
            </a:endParaRPr>
          </a:p>
          <a:p>
            <a:pPr marL="0" indent="0" defTabSz="457200">
              <a:buNone/>
            </a:pPr>
            <a:r>
              <a:rPr lang="en-US" sz="1800" dirty="0">
                <a:latin typeface="Times New Roman" panose="02020603050405020304" pitchFamily="18" charset="0"/>
                <a:cs typeface="Times New Roman" panose="02020603050405020304" pitchFamily="18" charset="0"/>
              </a:rPr>
              <a:t>Example:-</a:t>
            </a:r>
          </a:p>
          <a:p>
            <a:pPr marL="0" indent="0" defTabSz="457200">
              <a:buNone/>
            </a:pPr>
            <a:r>
              <a:rPr lang="en-US" sz="1800" dirty="0" err="1">
                <a:latin typeface="Times New Roman" panose="02020603050405020304" pitchFamily="18" charset="0"/>
                <a:cs typeface="Times New Roman" panose="02020603050405020304" pitchFamily="18" charset="0"/>
              </a:rPr>
              <a:t>fm</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StudentRegistration</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auto_id</a:t>
            </a:r>
            <a:r>
              <a:rPr lang="en-US" sz="1800" dirty="0">
                <a:latin typeface="Times New Roman" panose="02020603050405020304" pitchFamily="18" charset="0"/>
                <a:cs typeface="Times New Roman" panose="02020603050405020304" pitchFamily="18" charset="0"/>
              </a:rPr>
              <a:t>=False)</a:t>
            </a:r>
          </a:p>
          <a:p>
            <a:pPr marL="0" indent="0" defTabSz="457200">
              <a:buNone/>
            </a:pPr>
            <a:r>
              <a:rPr lang="en-US" sz="1800" dirty="0" err="1">
                <a:latin typeface="Times New Roman" panose="02020603050405020304" pitchFamily="18" charset="0"/>
                <a:cs typeface="Times New Roman" panose="02020603050405020304" pitchFamily="18" charset="0"/>
              </a:rPr>
              <a:t>fm</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StudentRegistration</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auto_id</a:t>
            </a:r>
            <a:r>
              <a:rPr lang="en-US" sz="1800" dirty="0">
                <a:latin typeface="Times New Roman" panose="02020603050405020304" pitchFamily="18" charset="0"/>
                <a:cs typeface="Times New Roman" panose="02020603050405020304" pitchFamily="18" charset="0"/>
              </a:rPr>
              <a:t>=‘geeky’)</a:t>
            </a:r>
          </a:p>
          <a:p>
            <a:pPr marL="0" indent="0" defTabSz="457200">
              <a:buNone/>
            </a:pPr>
            <a:endParaRPr lang="en-US" sz="1800" dirty="0">
              <a:latin typeface="Times New Roman" panose="02020603050405020304" pitchFamily="18" charset="0"/>
              <a:cs typeface="Times New Roman" panose="02020603050405020304" pitchFamily="18" charset="0"/>
            </a:endParaRPr>
          </a:p>
          <a:p>
            <a:pPr defTabSz="457200"/>
            <a:r>
              <a:rPr lang="en-US" sz="1800" dirty="0">
                <a:latin typeface="Times New Roman" panose="02020603050405020304" pitchFamily="18" charset="0"/>
                <a:cs typeface="Times New Roman" panose="02020603050405020304" pitchFamily="18" charset="0"/>
              </a:rPr>
              <a:t>If </a:t>
            </a:r>
            <a:r>
              <a:rPr lang="en-US" sz="1800" dirty="0" err="1">
                <a:latin typeface="Times New Roman" panose="02020603050405020304" pitchFamily="18" charset="0"/>
                <a:cs typeface="Times New Roman" panose="02020603050405020304" pitchFamily="18" charset="0"/>
              </a:rPr>
              <a:t>auto_id</a:t>
            </a:r>
            <a:r>
              <a:rPr lang="en-US" sz="1800" dirty="0">
                <a:latin typeface="Times New Roman" panose="02020603050405020304" pitchFamily="18" charset="0"/>
                <a:cs typeface="Times New Roman" panose="02020603050405020304" pitchFamily="18" charset="0"/>
              </a:rPr>
              <a:t> is set to a string containing the format character '%s', then the form output will include &lt;label&gt; tags, and will generate id attributes based on the format string.</a:t>
            </a:r>
          </a:p>
          <a:p>
            <a:pPr defTabSz="457200"/>
            <a:endParaRPr lang="en-US" sz="1800" dirty="0">
              <a:latin typeface="Times New Roman" panose="02020603050405020304" pitchFamily="18" charset="0"/>
              <a:cs typeface="Times New Roman" panose="02020603050405020304" pitchFamily="18" charset="0"/>
            </a:endParaRPr>
          </a:p>
          <a:p>
            <a:pPr defTabSz="457200"/>
            <a:r>
              <a:rPr lang="en-US" sz="1800" dirty="0">
                <a:latin typeface="Times New Roman" panose="02020603050405020304" pitchFamily="18" charset="0"/>
                <a:cs typeface="Times New Roman" panose="02020603050405020304" pitchFamily="18" charset="0"/>
              </a:rPr>
              <a:t>If </a:t>
            </a:r>
            <a:r>
              <a:rPr lang="en-US" sz="1800" dirty="0" err="1">
                <a:latin typeface="Times New Roman" panose="02020603050405020304" pitchFamily="18" charset="0"/>
                <a:cs typeface="Times New Roman" panose="02020603050405020304" pitchFamily="18" charset="0"/>
              </a:rPr>
              <a:t>auto_id</a:t>
            </a:r>
            <a:r>
              <a:rPr lang="en-US" sz="1800" dirty="0">
                <a:latin typeface="Times New Roman" panose="02020603050405020304" pitchFamily="18" charset="0"/>
                <a:cs typeface="Times New Roman" panose="02020603050405020304" pitchFamily="18" charset="0"/>
              </a:rPr>
              <a:t> is set to True, then the form output will include &lt;label&gt; tags and will use the field name as its id for each form field.</a:t>
            </a:r>
          </a:p>
          <a:p>
            <a:pPr defTabSz="457200"/>
            <a:endParaRPr lang="en-US" sz="1800" dirty="0">
              <a:latin typeface="Times New Roman" panose="02020603050405020304" pitchFamily="18" charset="0"/>
              <a:cs typeface="Times New Roman" panose="02020603050405020304" pitchFamily="18" charset="0"/>
            </a:endParaRPr>
          </a:p>
          <a:p>
            <a:pPr defTabSz="457200"/>
            <a:r>
              <a:rPr lang="en-US" sz="1800" dirty="0">
                <a:latin typeface="Times New Roman" panose="02020603050405020304" pitchFamily="18" charset="0"/>
                <a:cs typeface="Times New Roman" panose="02020603050405020304" pitchFamily="18" charset="0"/>
              </a:rPr>
              <a:t>If </a:t>
            </a:r>
            <a:r>
              <a:rPr lang="en-US" sz="1800" dirty="0" err="1">
                <a:latin typeface="Times New Roman" panose="02020603050405020304" pitchFamily="18" charset="0"/>
                <a:cs typeface="Times New Roman" panose="02020603050405020304" pitchFamily="18" charset="0"/>
              </a:rPr>
              <a:t>auto_id</a:t>
            </a:r>
            <a:r>
              <a:rPr lang="en-US" sz="1800" dirty="0">
                <a:latin typeface="Times New Roman" panose="02020603050405020304" pitchFamily="18" charset="0"/>
                <a:cs typeface="Times New Roman" panose="02020603050405020304" pitchFamily="18" charset="0"/>
              </a:rPr>
              <a:t> is False, then the form output will not include &lt;label&gt; tags nor id attributes.</a:t>
            </a:r>
          </a:p>
          <a:p>
            <a:pPr defTabSz="457200"/>
            <a:endParaRPr lang="en-US" sz="1800" dirty="0">
              <a:latin typeface="Times New Roman" panose="02020603050405020304" pitchFamily="18" charset="0"/>
              <a:cs typeface="Times New Roman" panose="02020603050405020304" pitchFamily="18" charset="0"/>
            </a:endParaRPr>
          </a:p>
          <a:p>
            <a:pPr defTabSz="457200"/>
            <a:r>
              <a:rPr lang="en-US" sz="1800" dirty="0">
                <a:latin typeface="Times New Roman" panose="02020603050405020304" pitchFamily="18" charset="0"/>
                <a:cs typeface="Times New Roman" panose="02020603050405020304" pitchFamily="18" charset="0"/>
              </a:rPr>
              <a:t>If </a:t>
            </a:r>
            <a:r>
              <a:rPr lang="en-US" sz="1800" dirty="0" err="1">
                <a:latin typeface="Times New Roman" panose="02020603050405020304" pitchFamily="18" charset="0"/>
                <a:cs typeface="Times New Roman" panose="02020603050405020304" pitchFamily="18" charset="0"/>
              </a:rPr>
              <a:t>auto_id</a:t>
            </a:r>
            <a:r>
              <a:rPr lang="en-US" sz="1800" dirty="0">
                <a:latin typeface="Times New Roman" panose="02020603050405020304" pitchFamily="18" charset="0"/>
                <a:cs typeface="Times New Roman" panose="02020603050405020304" pitchFamily="18" charset="0"/>
              </a:rPr>
              <a:t> is set to any other true value – such as a string that doesn’t include %s – then the library will act as if </a:t>
            </a:r>
            <a:r>
              <a:rPr lang="en-US" sz="1800" dirty="0" err="1">
                <a:latin typeface="Times New Roman" panose="02020603050405020304" pitchFamily="18" charset="0"/>
                <a:cs typeface="Times New Roman" panose="02020603050405020304" pitchFamily="18" charset="0"/>
              </a:rPr>
              <a:t>auto_id</a:t>
            </a:r>
            <a:r>
              <a:rPr lang="en-US" sz="1800" dirty="0">
                <a:latin typeface="Times New Roman" panose="02020603050405020304" pitchFamily="18" charset="0"/>
                <a:cs typeface="Times New Roman" panose="02020603050405020304" pitchFamily="18" charset="0"/>
              </a:rPr>
              <a:t> is True.</a:t>
            </a:r>
          </a:p>
          <a:p>
            <a:endParaRPr lang="en-US" dirty="0"/>
          </a:p>
        </p:txBody>
      </p:sp>
    </p:spTree>
    <p:extLst>
      <p:ext uri="{BB962C8B-B14F-4D97-AF65-F5344CB8AC3E}">
        <p14:creationId xmlns:p14="http://schemas.microsoft.com/office/powerpoint/2010/main" val="427473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BCD6FB-D7E4-47F6-AE05-5AF331AE55D6}"/>
              </a:ext>
            </a:extLst>
          </p:cNvPr>
          <p:cNvSpPr txBox="1"/>
          <p:nvPr/>
        </p:nvSpPr>
        <p:spPr>
          <a:xfrm>
            <a:off x="430216" y="751344"/>
            <a:ext cx="10603544" cy="3139321"/>
          </a:xfrm>
          <a:prstGeom prst="rect">
            <a:avLst/>
          </a:prstGeom>
          <a:noFill/>
        </p:spPr>
        <p:txBody>
          <a:bodyPr wrap="square" rtlCol="0">
            <a:spAutoFit/>
          </a:bodyPr>
          <a:lstStyle/>
          <a:p>
            <a:pPr marL="0" indent="0" defTabSz="457200">
              <a:buNone/>
            </a:pPr>
            <a:r>
              <a:rPr lang="en-US" sz="3600" b="1" dirty="0" err="1">
                <a:latin typeface="Times New Roman" panose="02020603050405020304" pitchFamily="18" charset="0"/>
                <a:cs typeface="Times New Roman" panose="02020603050405020304" pitchFamily="18" charset="0"/>
              </a:rPr>
              <a:t>Label_suffix</a:t>
            </a:r>
            <a:r>
              <a:rPr lang="en-US" sz="3600" b="1" dirty="0">
                <a:latin typeface="Times New Roman" panose="02020603050405020304" pitchFamily="18" charset="0"/>
                <a:cs typeface="Times New Roman" panose="02020603050405020304" pitchFamily="18" charset="0"/>
              </a:rPr>
              <a:t> id </a:t>
            </a:r>
          </a:p>
          <a:p>
            <a:pPr marL="0" indent="0" defTabSz="457200">
              <a:buNone/>
            </a:pPr>
            <a:endParaRPr lang="en-US" sz="3600" b="1" dirty="0">
              <a:latin typeface="Times New Roman" panose="02020603050405020304" pitchFamily="18" charset="0"/>
              <a:cs typeface="Times New Roman" panose="02020603050405020304" pitchFamily="18" charset="0"/>
            </a:endParaRPr>
          </a:p>
          <a:p>
            <a:pPr marL="0" indent="0" defTabSz="457200">
              <a:buNone/>
            </a:pPr>
            <a:r>
              <a:rPr lang="en-US" sz="1800" b="1" dirty="0" err="1">
                <a:solidFill>
                  <a:srgbClr val="00B050"/>
                </a:solidFill>
                <a:latin typeface="Times New Roman" panose="02020603050405020304" pitchFamily="18" charset="0"/>
                <a:cs typeface="Times New Roman" panose="02020603050405020304" pitchFamily="18" charset="0"/>
              </a:rPr>
              <a:t>label_suffix</a:t>
            </a:r>
            <a:r>
              <a:rPr lang="en-US" sz="1800" b="1" dirty="0">
                <a:solidFill>
                  <a:srgbClr val="00B05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 A translatable string (defaults to a colon (:) in English) that will be appended after any label name when a form is rendered.</a:t>
            </a:r>
          </a:p>
          <a:p>
            <a:pPr marL="0" indent="0" defTabSz="457200">
              <a:buNone/>
            </a:pPr>
            <a:r>
              <a:rPr lang="en-US" sz="1800" dirty="0">
                <a:latin typeface="Times New Roman" panose="02020603050405020304" pitchFamily="18" charset="0"/>
                <a:cs typeface="Times New Roman" panose="02020603050405020304" pitchFamily="18" charset="0"/>
              </a:rPr>
              <a:t>It’s possible to customize that character, or omit it entirely, using the </a:t>
            </a:r>
            <a:r>
              <a:rPr lang="en-US" sz="1800" dirty="0" err="1">
                <a:latin typeface="Times New Roman" panose="02020603050405020304" pitchFamily="18" charset="0"/>
                <a:cs typeface="Times New Roman" panose="02020603050405020304" pitchFamily="18" charset="0"/>
              </a:rPr>
              <a:t>label_suffix</a:t>
            </a:r>
            <a:r>
              <a:rPr lang="en-US" sz="1800" dirty="0">
                <a:latin typeface="Times New Roman" panose="02020603050405020304" pitchFamily="18" charset="0"/>
                <a:cs typeface="Times New Roman" panose="02020603050405020304" pitchFamily="18" charset="0"/>
              </a:rPr>
              <a:t> parameter.</a:t>
            </a:r>
          </a:p>
          <a:p>
            <a:pPr marL="0" indent="0" defTabSz="457200">
              <a:buNone/>
            </a:pPr>
            <a:r>
              <a:rPr lang="en-US" sz="1800" dirty="0">
                <a:latin typeface="Times New Roman" panose="02020603050405020304" pitchFamily="18" charset="0"/>
                <a:cs typeface="Times New Roman" panose="02020603050405020304" pitchFamily="18" charset="0"/>
              </a:rPr>
              <a:t>The label suffix is added only if the last character of the label isn’t a punctuation character (in English, those are ., !, ? or :)</a:t>
            </a:r>
          </a:p>
          <a:p>
            <a:pPr marL="0" indent="0" defTabSz="457200">
              <a:buNone/>
            </a:pPr>
            <a:r>
              <a:rPr lang="en-US" sz="1800" dirty="0" err="1">
                <a:latin typeface="Times New Roman" panose="02020603050405020304" pitchFamily="18" charset="0"/>
                <a:cs typeface="Times New Roman" panose="02020603050405020304" pitchFamily="18" charset="0"/>
              </a:rPr>
              <a:t>fm</a:t>
            </a:r>
            <a:r>
              <a:rPr lang="en-US" sz="1800" dirty="0">
                <a:latin typeface="Times New Roman" panose="02020603050405020304" pitchFamily="18" charset="0"/>
                <a:cs typeface="Times New Roman" panose="02020603050405020304" pitchFamily="18" charset="0"/>
              </a:rPr>
              <a:t> = </a:t>
            </a:r>
            <a:r>
              <a:rPr lang="en-US" sz="1800" dirty="0" err="1">
                <a:latin typeface="Times New Roman" panose="02020603050405020304" pitchFamily="18" charset="0"/>
                <a:cs typeface="Times New Roman" panose="02020603050405020304" pitchFamily="18" charset="0"/>
              </a:rPr>
              <a:t>StudentRegistration</a:t>
            </a:r>
            <a:r>
              <a:rPr lang="en-US" sz="1800" dirty="0">
                <a:latin typeface="Times New Roman" panose="02020603050405020304" pitchFamily="18" charset="0"/>
                <a:cs typeface="Times New Roman" panose="02020603050405020304" pitchFamily="18" charset="0"/>
              </a:rPr>
              <a:t>(</a:t>
            </a:r>
            <a:r>
              <a:rPr lang="en-US" sz="1800" dirty="0" err="1">
                <a:latin typeface="Times New Roman" panose="02020603050405020304" pitchFamily="18" charset="0"/>
                <a:cs typeface="Times New Roman" panose="02020603050405020304" pitchFamily="18" charset="0"/>
              </a:rPr>
              <a:t>label_suffix</a:t>
            </a:r>
            <a:r>
              <a:rPr lang="en-US" sz="1800"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196548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BCD6FB-D7E4-47F6-AE05-5AF331AE55D6}"/>
              </a:ext>
            </a:extLst>
          </p:cNvPr>
          <p:cNvSpPr txBox="1"/>
          <p:nvPr/>
        </p:nvSpPr>
        <p:spPr>
          <a:xfrm>
            <a:off x="430216" y="751344"/>
            <a:ext cx="10603544" cy="1200329"/>
          </a:xfrm>
          <a:prstGeom prst="rect">
            <a:avLst/>
          </a:prstGeom>
          <a:noFill/>
        </p:spPr>
        <p:txBody>
          <a:bodyPr wrap="square" rtlCol="0">
            <a:spAutoFit/>
          </a:bodyPr>
          <a:lstStyle/>
          <a:p>
            <a:pPr marL="0" indent="0" defTabSz="457200">
              <a:buNone/>
            </a:pPr>
            <a:r>
              <a:rPr lang="en-US" sz="3600" b="1" dirty="0">
                <a:latin typeface="Times New Roman" panose="02020603050405020304" pitchFamily="18" charset="0"/>
                <a:cs typeface="Times New Roman" panose="02020603050405020304" pitchFamily="18" charset="0"/>
              </a:rPr>
              <a:t>Ordering </a:t>
            </a:r>
            <a:r>
              <a:rPr lang="en-US" sz="3600" b="1" dirty="0" err="1">
                <a:latin typeface="Times New Roman" panose="02020603050405020304" pitchFamily="18" charset="0"/>
                <a:cs typeface="Times New Roman" panose="02020603050405020304" pitchFamily="18" charset="0"/>
              </a:rPr>
              <a:t>formfield</a:t>
            </a:r>
            <a:endParaRPr lang="en-US" sz="3600" b="1" dirty="0">
              <a:latin typeface="Times New Roman" panose="02020603050405020304" pitchFamily="18" charset="0"/>
              <a:cs typeface="Times New Roman" panose="02020603050405020304" pitchFamily="18" charset="0"/>
            </a:endParaRPr>
          </a:p>
          <a:p>
            <a:pPr marL="0" indent="0" defTabSz="457200">
              <a:buNone/>
            </a:pPr>
            <a:endParaRPr lang="en-US" sz="3600"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F16C52A6-7B88-46EA-AF87-18C98BDE7202}"/>
              </a:ext>
            </a:extLst>
          </p:cNvPr>
          <p:cNvSpPr txBox="1">
            <a:spLocks/>
          </p:cNvSpPr>
          <p:nvPr/>
        </p:nvSpPr>
        <p:spPr>
          <a:xfrm>
            <a:off x="430216" y="1725445"/>
            <a:ext cx="10972800" cy="5392783"/>
          </a:xfrm>
          <a:prstGeom prst="rect">
            <a:avLst/>
          </a:prstGeom>
        </p:spPr>
        <p:txBody>
          <a:bodyP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n-US" sz="2000" b="1" dirty="0" err="1">
                <a:solidFill>
                  <a:srgbClr val="00B050"/>
                </a:solidFill>
                <a:latin typeface="Times New Roman" panose="02020603050405020304" pitchFamily="18" charset="0"/>
                <a:cs typeface="Times New Roman" panose="02020603050405020304" pitchFamily="18" charset="0"/>
              </a:rPr>
              <a:t>order_fields</a:t>
            </a:r>
            <a:r>
              <a:rPr lang="en-US" sz="2000" b="1" dirty="0">
                <a:solidFill>
                  <a:srgbClr val="00B050"/>
                </a:solidFill>
                <a:latin typeface="Times New Roman" panose="02020603050405020304" pitchFamily="18" charset="0"/>
                <a:cs typeface="Times New Roman" panose="02020603050405020304" pitchFamily="18" charset="0"/>
              </a:rPr>
              <a:t>(</a:t>
            </a:r>
            <a:r>
              <a:rPr lang="en-US" sz="2000" b="1" dirty="0" err="1">
                <a:solidFill>
                  <a:srgbClr val="00B050"/>
                </a:solidFill>
                <a:latin typeface="Times New Roman" panose="02020603050405020304" pitchFamily="18" charset="0"/>
                <a:cs typeface="Times New Roman" panose="02020603050405020304" pitchFamily="18" charset="0"/>
              </a:rPr>
              <a:t>field_order</a:t>
            </a:r>
            <a:r>
              <a:rPr lang="en-US" sz="2000" b="1" dirty="0">
                <a:solidFill>
                  <a:srgbClr val="00B05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This method is used to rearrange the fields any time with a list of field names as in </a:t>
            </a:r>
            <a:r>
              <a:rPr lang="en-US" sz="2000" dirty="0" err="1">
                <a:latin typeface="Times New Roman" panose="02020603050405020304" pitchFamily="18" charset="0"/>
                <a:cs typeface="Times New Roman" panose="02020603050405020304" pitchFamily="18" charset="0"/>
              </a:rPr>
              <a:t>field_order</a:t>
            </a:r>
            <a:r>
              <a:rPr lang="en-US" sz="2000" dirty="0">
                <a:latin typeface="Times New Roman" panose="02020603050405020304" pitchFamily="18" charset="0"/>
                <a:cs typeface="Times New Roman" panose="02020603050405020304" pitchFamily="18" charset="0"/>
              </a:rPr>
              <a:t>. By default </a:t>
            </a:r>
            <a:r>
              <a:rPr lang="en-US" sz="2000" dirty="0" err="1">
                <a:latin typeface="Times New Roman" panose="02020603050405020304" pitchFamily="18" charset="0"/>
                <a:cs typeface="Times New Roman" panose="02020603050405020304" pitchFamily="18" charset="0"/>
              </a:rPr>
              <a:t>Form.field_order</a:t>
            </a:r>
            <a:r>
              <a:rPr lang="en-US" sz="2000" dirty="0">
                <a:latin typeface="Times New Roman" panose="02020603050405020304" pitchFamily="18" charset="0"/>
                <a:cs typeface="Times New Roman" panose="02020603050405020304" pitchFamily="18" charset="0"/>
              </a:rPr>
              <a:t>=None, which retains the order in which you define the fields in your form class. </a:t>
            </a:r>
          </a:p>
          <a:p>
            <a:pPr marL="0" indent="0">
              <a:buFont typeface="Wingdings 2" panose="05020102010507070707" pitchFamily="18" charset="2"/>
              <a:buNone/>
            </a:pPr>
            <a:r>
              <a:rPr lang="en-US" sz="2000" dirty="0">
                <a:latin typeface="Times New Roman" panose="02020603050405020304" pitchFamily="18" charset="0"/>
                <a:cs typeface="Times New Roman" panose="02020603050405020304" pitchFamily="18" charset="0"/>
              </a:rPr>
              <a:t>If </a:t>
            </a:r>
            <a:r>
              <a:rPr lang="en-US" sz="2000" dirty="0" err="1">
                <a:latin typeface="Times New Roman" panose="02020603050405020304" pitchFamily="18" charset="0"/>
                <a:cs typeface="Times New Roman" panose="02020603050405020304" pitchFamily="18" charset="0"/>
              </a:rPr>
              <a:t>field_order</a:t>
            </a:r>
            <a:r>
              <a:rPr lang="en-US" sz="2000" dirty="0">
                <a:latin typeface="Times New Roman" panose="02020603050405020304" pitchFamily="18" charset="0"/>
                <a:cs typeface="Times New Roman" panose="02020603050405020304" pitchFamily="18" charset="0"/>
              </a:rPr>
              <a:t> is a list of field names, the fields are ordered as specified by the list and remaining fields are appended according to the default order. </a:t>
            </a:r>
          </a:p>
          <a:p>
            <a:pPr marL="0" indent="0">
              <a:buFont typeface="Wingdings 2" panose="05020102010507070707" pitchFamily="18" charset="2"/>
              <a:buNone/>
            </a:pPr>
            <a:r>
              <a:rPr lang="en-US" sz="2000" dirty="0">
                <a:latin typeface="Times New Roman" panose="02020603050405020304" pitchFamily="18" charset="0"/>
                <a:cs typeface="Times New Roman" panose="02020603050405020304" pitchFamily="18" charset="0"/>
              </a:rPr>
              <a:t>Unknown field names in the list are ignored. </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a:p>
            <a:pPr marL="0" indent="0">
              <a:buFont typeface="Wingdings 2" panose="05020102010507070707" pitchFamily="18" charset="2"/>
              <a:buNone/>
            </a:pPr>
            <a:r>
              <a:rPr lang="en-US" sz="2000" dirty="0" err="1">
                <a:latin typeface="Times New Roman" panose="02020603050405020304" pitchFamily="18" charset="0"/>
                <a:cs typeface="Times New Roman" panose="02020603050405020304" pitchFamily="18" charset="0"/>
              </a:rPr>
              <a:t>fm</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StudentRegistration</a:t>
            </a:r>
            <a:r>
              <a:rPr lang="en-US" sz="2000" dirty="0">
                <a:latin typeface="Times New Roman" panose="02020603050405020304" pitchFamily="18" charset="0"/>
                <a:cs typeface="Times New Roman" panose="02020603050405020304" pitchFamily="18" charset="0"/>
              </a:rPr>
              <a:t>()</a:t>
            </a:r>
          </a:p>
          <a:p>
            <a:pPr marL="0" indent="0">
              <a:buFont typeface="Wingdings 2" panose="05020102010507070707" pitchFamily="18" charset="2"/>
              <a:buNone/>
            </a:pPr>
            <a:r>
              <a:rPr lang="en-US" sz="2000" dirty="0" err="1">
                <a:latin typeface="Times New Roman" panose="02020603050405020304" pitchFamily="18" charset="0"/>
                <a:cs typeface="Times New Roman" panose="02020603050405020304" pitchFamily="18" charset="0"/>
              </a:rPr>
              <a:t>fm.order_fields</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field_order</a:t>
            </a:r>
            <a:r>
              <a:rPr lang="en-US" sz="2000" dirty="0">
                <a:latin typeface="Times New Roman" panose="02020603050405020304" pitchFamily="18" charset="0"/>
                <a:cs typeface="Times New Roman" panose="02020603050405020304" pitchFamily="18" charset="0"/>
              </a:rPr>
              <a:t>=[‘email’, ‘name’ ])</a:t>
            </a:r>
          </a:p>
          <a:p>
            <a:pPr marL="0" indent="0">
              <a:buFont typeface="Wingdings 2" panose="05020102010507070707" pitchFamily="18" charset="2"/>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4931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F9F73F-59DF-4D8B-93A7-6A91BCB7A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7937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5973EF-6594-4B8F-A0E3-1AA6C150D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5524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897761A12F7647A4B151EF9CC54782" ma:contentTypeVersion="7" ma:contentTypeDescription="Create a new document." ma:contentTypeScope="" ma:versionID="9458a10329a30478085b73b5936d3fab">
  <xsd:schema xmlns:xsd="http://www.w3.org/2001/XMLSchema" xmlns:xs="http://www.w3.org/2001/XMLSchema" xmlns:p="http://schemas.microsoft.com/office/2006/metadata/properties" xmlns:ns3="ed7b6488-6706-43ee-8753-dee610ce6bb8" xmlns:ns4="7450d936-0497-4084-a7f1-a2de1d929526" targetNamespace="http://schemas.microsoft.com/office/2006/metadata/properties" ma:root="true" ma:fieldsID="4cc0f5f208dc96e7fe283c8aeea6ab86" ns3:_="" ns4:_="">
    <xsd:import namespace="ed7b6488-6706-43ee-8753-dee610ce6bb8"/>
    <xsd:import namespace="7450d936-0497-4084-a7f1-a2de1d92952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7b6488-6706-43ee-8753-dee610ce6b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450d936-0497-4084-a7f1-a2de1d92952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C1BED1-D328-4A7C-A028-3F8D2FA31E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7b6488-6706-43ee-8753-dee610ce6bb8"/>
    <ds:schemaRef ds:uri="7450d936-0497-4084-a7f1-a2de1d92952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0A7384-1144-4EA3-AEDA-C718D4B301FC}">
  <ds:schemaRefs>
    <ds:schemaRef ds:uri="http://schemas.microsoft.com/sharepoint/v3/contenttype/forms"/>
  </ds:schemaRefs>
</ds:datastoreItem>
</file>

<file path=customXml/itemProps3.xml><?xml version="1.0" encoding="utf-8"?>
<ds:datastoreItem xmlns:ds="http://schemas.openxmlformats.org/officeDocument/2006/customXml" ds:itemID="{1A9D55F2-2278-4E59-BAC1-1527FDC03B14}">
  <ds:schemaRefs>
    <ds:schemaRef ds:uri="http://www.w3.org/XML/1998/namespace"/>
    <ds:schemaRef ds:uri="http://schemas.microsoft.com/office/2006/documentManagement/types"/>
    <ds:schemaRef ds:uri="7450d936-0497-4084-a7f1-a2de1d929526"/>
    <ds:schemaRef ds:uri="ed7b6488-6706-43ee-8753-dee610ce6bb8"/>
    <ds:schemaRef ds:uri="http://purl.org/dc/elements/1.1/"/>
    <ds:schemaRef ds:uri="http://purl.org/dc/dcmitype/"/>
    <ds:schemaRef ds:uri="http://schemas.openxmlformats.org/package/2006/metadata/core-properties"/>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2077</TotalTime>
  <Words>11108</Words>
  <Application>Microsoft Office PowerPoint</Application>
  <PresentationFormat>Widescreen</PresentationFormat>
  <Paragraphs>916</Paragraphs>
  <Slides>283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283</vt:i4>
      </vt:variant>
    </vt:vector>
  </HeadingPairs>
  <TitlesOfParts>
    <vt:vector size="289" baseType="lpstr">
      <vt:lpstr>Arial</vt:lpstr>
      <vt:lpstr>Gill Sans MT</vt:lpstr>
      <vt:lpstr>inter-regular</vt:lpstr>
      <vt:lpstr>Times New Roman</vt:lpstr>
      <vt:lpstr>Wingdings 2</vt:lpstr>
      <vt:lpstr>Dividend</vt:lpstr>
      <vt:lpstr>django</vt:lpstr>
      <vt:lpstr>Django start project</vt:lpstr>
      <vt:lpstr>PowerPoint Presentation</vt:lpstr>
      <vt:lpstr>Django app </vt:lpstr>
      <vt:lpstr>PowerPoint Presentation</vt:lpstr>
      <vt:lpstr>Django project run on a server </vt:lpstr>
      <vt:lpstr>PowerPoint Presentation</vt:lpstr>
      <vt:lpstr>PowerPoint Presentation</vt:lpstr>
      <vt:lpstr>Django project structure</vt:lpstr>
      <vt:lpstr>Django project file</vt:lpstr>
      <vt:lpstr>Django mvt architecture</vt:lpstr>
      <vt:lpstr>Django mvt architecture</vt:lpstr>
      <vt:lpstr>views</vt:lpstr>
      <vt:lpstr>Types of views</vt:lpstr>
      <vt:lpstr>Function based views</vt:lpstr>
      <vt:lpstr>PowerPoint Presentation</vt:lpstr>
      <vt:lpstr>PowerPoint Presentation</vt:lpstr>
      <vt:lpstr>PowerPoint Presentation</vt:lpstr>
      <vt:lpstr>url pattern</vt:lpstr>
      <vt:lpstr>PowerPoint Presentation</vt:lpstr>
      <vt:lpstr>PowerPoint Presentation</vt:lpstr>
      <vt:lpstr>PowerPoint Presentation</vt:lpstr>
      <vt:lpstr>url pattern inside application</vt:lpstr>
      <vt:lpstr>PowerPoint Presentation</vt:lpstr>
      <vt:lpstr>PowerPoint Presentation</vt:lpstr>
      <vt:lpstr>PowerPoint Presentation</vt:lpstr>
      <vt:lpstr>PowerPoint Presentation</vt:lpstr>
      <vt:lpstr>PowerPoint Presentation</vt:lpstr>
      <vt:lpstr>Django templates 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Filters in django</vt:lpstr>
      <vt:lpstr>Filters in django</vt:lpstr>
      <vt:lpstr>Filters in django</vt:lpstr>
      <vt:lpstr>PowerPoint Presentation</vt:lpstr>
      <vt:lpstr>PowerPoint Presentation</vt:lpstr>
      <vt:lpstr>Filter in django</vt:lpstr>
      <vt:lpstr>Date filter</vt:lpstr>
      <vt:lpstr>week filter</vt:lpstr>
      <vt:lpstr>month filter</vt:lpstr>
      <vt:lpstr>year filter</vt:lpstr>
      <vt:lpstr>time filter</vt:lpstr>
      <vt:lpstr>timezone filter</vt:lpstr>
      <vt:lpstr>Predifine format </vt:lpstr>
      <vt:lpstr>Float filter </vt:lpstr>
      <vt:lpstr>If Tag in django </vt:lpstr>
      <vt:lpstr>Else Tag in django </vt:lpstr>
      <vt:lpstr>For loop Tag in django </vt:lpstr>
      <vt:lpstr>PowerPoint Presentation</vt:lpstr>
      <vt:lpstr>Static file in django</vt:lpstr>
      <vt:lpstr>PowerPoint Presentation</vt:lpstr>
      <vt:lpstr>PowerPoint Presentation</vt:lpstr>
      <vt:lpstr>PowerPoint Presentation</vt:lpstr>
      <vt:lpstr>Templates inheritance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Url tag and url manipulation</vt:lpstr>
      <vt:lpstr>PowerPoint Presentation</vt:lpstr>
      <vt:lpstr>PowerPoint Presentation</vt:lpstr>
      <vt:lpstr>Include tag in dtl</vt:lpstr>
      <vt:lpstr>PowerPoint Presentation</vt:lpstr>
      <vt:lpstr>PowerPoint Presentation</vt:lpstr>
      <vt:lpstr>PowerPoint Presentation</vt:lpstr>
      <vt:lpstr>PowerPoint Presentation</vt:lpstr>
      <vt:lpstr>Object relational mapper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__str__()method</vt:lpstr>
      <vt:lpstr>PowerPoint Presentation</vt:lpstr>
      <vt:lpstr>Django form api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Get Django Form Data in Terminal</vt:lpstr>
      <vt:lpstr>PowerPoint Presentation</vt:lpstr>
      <vt:lpstr>PowerPoint Presentation</vt:lpstr>
      <vt:lpstr>Password validation</vt:lpstr>
      <vt:lpstr>Get form data in database</vt:lpstr>
      <vt:lpstr>PowerPoint Presentation</vt:lpstr>
      <vt:lpstr>PowerPoint Presentation</vt:lpstr>
      <vt:lpstr>PowerPoint Presentation</vt:lpstr>
      <vt:lpstr>PowerPoint Presentation</vt:lpstr>
      <vt:lpstr>Form api</vt:lpstr>
      <vt:lpstr>Model form</vt:lpstr>
      <vt:lpstr>PowerPoint Presentation</vt:lpstr>
      <vt:lpstr>PowerPoint Presentation</vt:lpstr>
      <vt:lpstr>PowerPoint Presentation</vt:lpstr>
      <vt:lpstr>PowerPoint Presentation</vt:lpstr>
      <vt:lpstr>Selecting form field</vt:lpstr>
      <vt:lpstr>Selecting form field</vt:lpstr>
      <vt:lpstr>Model form inheritance</vt:lpstr>
      <vt:lpstr>Dynamic url </vt:lpstr>
      <vt:lpstr>Path converter</vt:lpstr>
      <vt:lpstr>PowerPoint Presentation</vt:lpstr>
      <vt:lpstr>PowerPoint Presentation</vt:lpstr>
      <vt:lpstr>PowerPoint Presentation</vt:lpstr>
      <vt:lpstr>PowerPoint Presentation</vt:lpstr>
      <vt:lpstr>PowerPoint Presentation</vt:lpstr>
      <vt:lpstr>PowerPoint Presentation</vt:lpstr>
      <vt:lpstr>Custom path converter</vt:lpstr>
      <vt:lpstr>Custom path converter</vt:lpstr>
      <vt:lpstr>Messages framework</vt:lpstr>
      <vt:lpstr>Messages level and tags</vt:lpstr>
      <vt:lpstr>Get level and set level</vt:lpstr>
      <vt:lpstr>Display message</vt:lpstr>
      <vt:lpstr>PowerPoint Presentation</vt:lpstr>
      <vt:lpstr>PowerPoint Presentation</vt:lpstr>
      <vt:lpstr>PowerPoint Presentation</vt:lpstr>
      <vt:lpstr>Constants messages</vt:lpstr>
      <vt:lpstr>PowerPoint Presentation</vt:lpstr>
      <vt:lpstr>PowerPoint Presentation</vt:lpstr>
      <vt:lpstr>Used creation for with default authentication system</vt:lpstr>
      <vt:lpstr>PowerPoint Presentation</vt:lpstr>
      <vt:lpstr>PowerPoint Presentation</vt:lpstr>
      <vt:lpstr>PowerPoint Presentation</vt:lpstr>
      <vt:lpstr>PowerPoint Presentation</vt:lpstr>
      <vt:lpstr>PowerPoint Presentation</vt:lpstr>
      <vt:lpstr>Get form data in database</vt:lpstr>
      <vt:lpstr>PowerPoint Presentation</vt:lpstr>
      <vt:lpstr>PowerPoint Presentation</vt:lpstr>
      <vt:lpstr>PowerPoint Presentation</vt:lpstr>
      <vt:lpstr>PowerPoint Presentation</vt:lpstr>
      <vt:lpstr>Profile authentication</vt:lpstr>
      <vt:lpstr>PowerPoint Presentation</vt:lpstr>
      <vt:lpstr>PowerPoint Presentation</vt:lpstr>
      <vt:lpstr>PowerPoint Presentation</vt:lpstr>
      <vt:lpstr>PowerPoint Presentation</vt:lpstr>
      <vt:lpstr>PowerPoint Presentation</vt:lpstr>
      <vt:lpstr>PowerPoint Presentation</vt:lpstr>
      <vt:lpstr>Password change form</vt:lpstr>
      <vt:lpstr>PowerPoint Presentation</vt:lpstr>
      <vt:lpstr>PowerPoint Presentation</vt:lpstr>
      <vt:lpstr>PowerPoint Presentation</vt:lpstr>
      <vt:lpstr>User profile</vt:lpstr>
      <vt:lpstr>PowerPoint Presentation</vt:lpstr>
      <vt:lpstr>PowerPoint Presentation</vt:lpstr>
      <vt:lpstr>User permission and authorization</vt:lpstr>
      <vt:lpstr>PowerPoint Presentation</vt:lpstr>
      <vt:lpstr>PowerPoint Presentation</vt:lpstr>
      <vt:lpstr>Django cookies</vt:lpstr>
      <vt:lpstr>Set cookie</vt:lpstr>
      <vt:lpstr>Accessing cookies</vt:lpstr>
      <vt:lpstr>PowerPoint Presentation</vt:lpstr>
      <vt:lpstr>PowerPoint Presentation</vt:lpstr>
      <vt:lpstr>PowerPoint Presentation</vt:lpstr>
      <vt:lpstr>PowerPoint Presentation</vt:lpstr>
      <vt:lpstr>Append/replace cookies</vt:lpstr>
      <vt:lpstr>Delete cookies</vt:lpstr>
      <vt:lpstr>Signed cookie</vt:lpstr>
      <vt:lpstr>Getting signed cookies</vt:lpstr>
      <vt:lpstr>PowerPoint Presentation</vt:lpstr>
      <vt:lpstr>Session</vt:lpstr>
      <vt:lpstr>session</vt:lpstr>
      <vt:lpstr>Session method</vt:lpstr>
      <vt:lpstr>Session method</vt:lpstr>
      <vt:lpstr>Session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caching</vt:lpstr>
      <vt:lpstr>Per-site cache</vt:lpstr>
      <vt:lpstr>dATAbase cache</vt:lpstr>
      <vt:lpstr>Cache Arguments</vt:lpstr>
      <vt:lpstr>Dummy caching</vt:lpstr>
      <vt:lpstr>Per view cache</vt:lpstr>
      <vt:lpstr>Per view cache in url </vt:lpstr>
      <vt:lpstr>Database cache</vt:lpstr>
      <vt:lpstr>Cache arguments</vt:lpstr>
      <vt:lpstr>Dummy cache</vt:lpstr>
      <vt:lpstr>Templates fragment caching</vt:lpstr>
      <vt:lpstr>example</vt:lpstr>
      <vt:lpstr>Cache arguments</vt:lpstr>
      <vt:lpstr>Dummy cache</vt:lpstr>
      <vt:lpstr>Low level api</vt:lpstr>
      <vt:lpstr>Low level api</vt:lpstr>
      <vt:lpstr>Low level api</vt:lpstr>
      <vt:lpstr>Low level api</vt:lpstr>
      <vt:lpstr>Low level api</vt:lpstr>
      <vt:lpstr>signal</vt:lpstr>
      <vt:lpstr>Built in signal</vt:lpstr>
      <vt:lpstr>Built in signal</vt:lpstr>
      <vt:lpstr>Built in signal</vt:lpstr>
      <vt:lpstr>Built in signal</vt:lpstr>
      <vt:lpstr>Built in signal</vt:lpstr>
      <vt:lpstr>Built in signal</vt:lpstr>
      <vt:lpstr>PowerPoint Presentation</vt:lpstr>
      <vt:lpstr>PowerPoint Presentation</vt:lpstr>
      <vt:lpstr>PowerPoint Presentation</vt:lpstr>
      <vt:lpstr>Built in signal</vt:lpstr>
      <vt:lpstr>Built in signal</vt:lpstr>
      <vt:lpstr>Built in signal</vt:lpstr>
      <vt:lpstr>Built in signal</vt:lpstr>
      <vt:lpstr>Built in signal</vt:lpstr>
      <vt:lpstr>Built in signal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MIDDLEWARE</vt:lpstr>
      <vt:lpstr>How middleware work</vt:lpstr>
      <vt:lpstr>Function based middleware</vt:lpstr>
      <vt:lpstr>Get response</vt:lpstr>
      <vt:lpstr>Activating middleware</vt:lpstr>
      <vt:lpstr>PowerPoint Presentation</vt:lpstr>
      <vt:lpstr>PowerPoint Presentation</vt:lpstr>
      <vt:lpstr>PowerPoint Presentation</vt:lpstr>
      <vt:lpstr>Class based middleware</vt:lpstr>
      <vt:lpstr>__init__get response</vt:lpstr>
      <vt:lpstr>PowerPoint Presentation</vt:lpstr>
      <vt:lpstr>PowerPoint Presentation</vt:lpstr>
      <vt:lpstr>Middleware hook</vt:lpstr>
      <vt:lpstr>Middleware hook</vt:lpstr>
      <vt:lpstr>Middleware hook</vt:lpstr>
      <vt:lpstr>Middleware hook</vt:lpstr>
      <vt:lpstr>Template response</vt:lpstr>
      <vt:lpstr>Template response</vt:lpstr>
      <vt:lpstr>Templates response</vt:lpstr>
      <vt:lpstr>PowerPoint Presentation</vt:lpstr>
      <vt:lpstr>PowerPoint Presentation</vt:lpstr>
      <vt:lpstr>PowerPoint Presentation</vt:lpstr>
      <vt:lpstr>PowerPoint Presentation</vt:lpstr>
      <vt:lpstr>PowerPoint Presentation</vt:lpstr>
      <vt:lpstr>PowerPoint Presentation</vt:lpstr>
      <vt:lpstr>Built-in Middleware</vt:lpstr>
      <vt:lpstr>Built-in middleware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dc:title>
  <dc:creator>180473119013 Milan Katira</dc:creator>
  <cp:lastModifiedBy>180473119013 Milan Katira</cp:lastModifiedBy>
  <cp:revision>4</cp:revision>
  <dcterms:created xsi:type="dcterms:W3CDTF">2021-07-26T16:29:13Z</dcterms:created>
  <dcterms:modified xsi:type="dcterms:W3CDTF">2021-07-30T18:44:25Z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0x01010013897761A12F7647A4B151EF9CC54782</vt:lpwstr>
  </property>
</Properties>
</file>